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1"/>
  </p:notesMasterIdLst>
  <p:handoutMasterIdLst>
    <p:handoutMasterId r:id="rId92"/>
  </p:handoutMasterIdLst>
  <p:sldIdLst>
    <p:sldId id="256" r:id="rId2"/>
    <p:sldId id="257" r:id="rId3"/>
    <p:sldId id="370" r:id="rId4"/>
    <p:sldId id="371" r:id="rId5"/>
    <p:sldId id="372" r:id="rId6"/>
    <p:sldId id="377" r:id="rId7"/>
    <p:sldId id="378" r:id="rId8"/>
    <p:sldId id="259" r:id="rId9"/>
    <p:sldId id="260" r:id="rId10"/>
    <p:sldId id="376" r:id="rId11"/>
    <p:sldId id="331" r:id="rId12"/>
    <p:sldId id="332" r:id="rId13"/>
    <p:sldId id="335" r:id="rId14"/>
    <p:sldId id="263" r:id="rId15"/>
    <p:sldId id="267" r:id="rId16"/>
    <p:sldId id="264" r:id="rId17"/>
    <p:sldId id="266" r:id="rId18"/>
    <p:sldId id="271" r:id="rId19"/>
    <p:sldId id="275" r:id="rId20"/>
    <p:sldId id="353" r:id="rId21"/>
    <p:sldId id="354" r:id="rId22"/>
    <p:sldId id="315" r:id="rId23"/>
    <p:sldId id="355" r:id="rId24"/>
    <p:sldId id="356" r:id="rId25"/>
    <p:sldId id="280" r:id="rId26"/>
    <p:sldId id="276" r:id="rId27"/>
    <p:sldId id="270" r:id="rId28"/>
    <p:sldId id="269" r:id="rId29"/>
    <p:sldId id="362" r:id="rId30"/>
    <p:sldId id="316" r:id="rId31"/>
    <p:sldId id="411" r:id="rId32"/>
    <p:sldId id="398" r:id="rId33"/>
    <p:sldId id="394" r:id="rId34"/>
    <p:sldId id="369" r:id="rId35"/>
    <p:sldId id="387" r:id="rId36"/>
    <p:sldId id="385" r:id="rId37"/>
    <p:sldId id="415" r:id="rId38"/>
    <p:sldId id="395" r:id="rId39"/>
    <p:sldId id="412" r:id="rId40"/>
    <p:sldId id="277" r:id="rId41"/>
    <p:sldId id="333" r:id="rId42"/>
    <p:sldId id="330" r:id="rId43"/>
    <p:sldId id="279" r:id="rId44"/>
    <p:sldId id="410" r:id="rId45"/>
    <p:sldId id="300" r:id="rId46"/>
    <p:sldId id="301" r:id="rId47"/>
    <p:sldId id="337" r:id="rId48"/>
    <p:sldId id="302" r:id="rId49"/>
    <p:sldId id="294" r:id="rId50"/>
    <p:sldId id="303" r:id="rId51"/>
    <p:sldId id="308" r:id="rId52"/>
    <p:sldId id="309" r:id="rId53"/>
    <p:sldId id="305" r:id="rId54"/>
    <p:sldId id="306" r:id="rId55"/>
    <p:sldId id="342" r:id="rId56"/>
    <p:sldId id="373" r:id="rId57"/>
    <p:sldId id="417" r:id="rId58"/>
    <p:sldId id="416" r:id="rId59"/>
    <p:sldId id="375" r:id="rId60"/>
    <p:sldId id="432" r:id="rId61"/>
    <p:sldId id="433" r:id="rId62"/>
    <p:sldId id="434" r:id="rId63"/>
    <p:sldId id="435" r:id="rId64"/>
    <p:sldId id="436" r:id="rId65"/>
    <p:sldId id="423" r:id="rId66"/>
    <p:sldId id="424" r:id="rId67"/>
    <p:sldId id="425" r:id="rId68"/>
    <p:sldId id="426" r:id="rId69"/>
    <p:sldId id="427" r:id="rId70"/>
    <p:sldId id="428" r:id="rId71"/>
    <p:sldId id="429" r:id="rId72"/>
    <p:sldId id="430" r:id="rId73"/>
    <p:sldId id="431" r:id="rId74"/>
    <p:sldId id="437" r:id="rId75"/>
    <p:sldId id="374" r:id="rId76"/>
    <p:sldId id="348" r:id="rId77"/>
    <p:sldId id="346" r:id="rId78"/>
    <p:sldId id="347" r:id="rId79"/>
    <p:sldId id="360" r:id="rId80"/>
    <p:sldId id="327" r:id="rId81"/>
    <p:sldId id="358" r:id="rId82"/>
    <p:sldId id="350" r:id="rId83"/>
    <p:sldId id="351" r:id="rId84"/>
    <p:sldId id="379" r:id="rId85"/>
    <p:sldId id="380" r:id="rId86"/>
    <p:sldId id="381" r:id="rId87"/>
    <p:sldId id="382" r:id="rId88"/>
    <p:sldId id="383" r:id="rId89"/>
    <p:sldId id="364"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9" d="100"/>
          <a:sy n="129" d="100"/>
        </p:scale>
        <p:origin x="-5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2FBA7-4AF3-4855-9611-FB702A29D90B}" type="doc">
      <dgm:prSet loTypeId="urn:microsoft.com/office/officeart/2005/8/layout/vList5" loCatId="list" qsTypeId="urn:microsoft.com/office/officeart/2005/8/quickstyle/3D2" qsCatId="3D" csTypeId="urn:microsoft.com/office/officeart/2005/8/colors/accent1_5" csCatId="accent1" phldr="1"/>
      <dgm:spPr/>
      <dgm:t>
        <a:bodyPr/>
        <a:lstStyle/>
        <a:p>
          <a:endParaRPr lang="en-US"/>
        </a:p>
      </dgm:t>
    </dgm:pt>
    <dgm:pt modelId="{638EC785-AA86-43C3-A6A9-7E2F36D6231B}">
      <dgm:prSet phldrT="[Text]"/>
      <dgm:spPr/>
      <dgm:t>
        <a:bodyPr/>
        <a:lstStyle/>
        <a:p>
          <a:r>
            <a:rPr lang="en-US" dirty="0" smtClean="0">
              <a:latin typeface="Tahoma" pitchFamily="34" charset="0"/>
              <a:cs typeface="Tahoma" pitchFamily="34" charset="0"/>
            </a:rPr>
            <a:t>Sympathetics</a:t>
          </a:r>
        </a:p>
        <a:p>
          <a:r>
            <a:rPr lang="en-US" dirty="0" smtClean="0">
              <a:latin typeface="Tahoma" pitchFamily="34" charset="0"/>
              <a:cs typeface="Tahoma" pitchFamily="34" charset="0"/>
            </a:rPr>
            <a:t>Increased tone causes:</a:t>
          </a:r>
          <a:endParaRPr lang="en-US" dirty="0">
            <a:latin typeface="Tahoma" pitchFamily="34" charset="0"/>
            <a:cs typeface="Tahoma" pitchFamily="34" charset="0"/>
          </a:endParaRPr>
        </a:p>
      </dgm:t>
    </dgm:pt>
    <dgm:pt modelId="{375F8C6A-4F56-44D3-BC58-56DCC58DEB9D}" type="parTrans" cxnId="{BCF3AB4F-B92F-4103-A045-ECAAA4400054}">
      <dgm:prSet/>
      <dgm:spPr/>
      <dgm:t>
        <a:bodyPr/>
        <a:lstStyle/>
        <a:p>
          <a:endParaRPr lang="en-US">
            <a:latin typeface="Tahoma" pitchFamily="34" charset="0"/>
            <a:cs typeface="Tahoma" pitchFamily="34" charset="0"/>
          </a:endParaRPr>
        </a:p>
      </dgm:t>
    </dgm:pt>
    <dgm:pt modelId="{56349E66-FAF5-4E00-815A-E5EB71CF0967}" type="sibTrans" cxnId="{BCF3AB4F-B92F-4103-A045-ECAAA4400054}">
      <dgm:prSet/>
      <dgm:spPr/>
      <dgm:t>
        <a:bodyPr/>
        <a:lstStyle/>
        <a:p>
          <a:endParaRPr lang="en-US">
            <a:latin typeface="Tahoma" pitchFamily="34" charset="0"/>
            <a:cs typeface="Tahoma" pitchFamily="34" charset="0"/>
          </a:endParaRPr>
        </a:p>
      </dgm:t>
    </dgm:pt>
    <dgm:pt modelId="{93C2DF32-68B3-49DE-897F-5AECAB134F65}">
      <dgm:prSet phldrT="[Text]"/>
      <dgm:spPr/>
      <dgm:t>
        <a:bodyPr/>
        <a:lstStyle/>
        <a:p>
          <a:r>
            <a:rPr lang="en-US" dirty="0" smtClean="0"/>
            <a:t>Decreased motility in the gut : constipation, distention</a:t>
          </a:r>
          <a:endParaRPr lang="en-US" dirty="0">
            <a:latin typeface="Tahoma" pitchFamily="34" charset="0"/>
            <a:cs typeface="Tahoma" pitchFamily="34" charset="0"/>
          </a:endParaRPr>
        </a:p>
      </dgm:t>
    </dgm:pt>
    <dgm:pt modelId="{DAFE5FE3-1424-4592-9E8F-657113D538E2}" type="parTrans" cxnId="{FEF1C105-6A99-4ACC-9C01-BA35E1BB7046}">
      <dgm:prSet/>
      <dgm:spPr/>
      <dgm:t>
        <a:bodyPr/>
        <a:lstStyle/>
        <a:p>
          <a:endParaRPr lang="en-US">
            <a:latin typeface="Tahoma" pitchFamily="34" charset="0"/>
            <a:cs typeface="Tahoma" pitchFamily="34" charset="0"/>
          </a:endParaRPr>
        </a:p>
      </dgm:t>
    </dgm:pt>
    <dgm:pt modelId="{90D85D9A-84C0-4052-8B65-52E4C4991049}" type="sibTrans" cxnId="{FEF1C105-6A99-4ACC-9C01-BA35E1BB7046}">
      <dgm:prSet/>
      <dgm:spPr/>
      <dgm:t>
        <a:bodyPr/>
        <a:lstStyle/>
        <a:p>
          <a:endParaRPr lang="en-US">
            <a:latin typeface="Tahoma" pitchFamily="34" charset="0"/>
            <a:cs typeface="Tahoma" pitchFamily="34" charset="0"/>
          </a:endParaRPr>
        </a:p>
      </dgm:t>
    </dgm:pt>
    <dgm:pt modelId="{A88BE078-C36F-4E91-9AC0-FF57EE0694BD}">
      <dgm:prSet phldrT="[Text]"/>
      <dgm:spPr/>
      <dgm:t>
        <a:bodyPr/>
        <a:lstStyle/>
        <a:p>
          <a:r>
            <a:rPr lang="en-US" dirty="0" smtClean="0">
              <a:latin typeface="Tahoma" pitchFamily="34" charset="0"/>
              <a:cs typeface="Tahoma" pitchFamily="34" charset="0"/>
            </a:rPr>
            <a:t>Parasympathetics</a:t>
          </a:r>
        </a:p>
        <a:p>
          <a:r>
            <a:rPr lang="en-US" dirty="0" smtClean="0">
              <a:latin typeface="Tahoma" pitchFamily="34" charset="0"/>
              <a:cs typeface="Tahoma" pitchFamily="34" charset="0"/>
            </a:rPr>
            <a:t>Increased tone causes:</a:t>
          </a:r>
          <a:endParaRPr lang="en-US" dirty="0">
            <a:latin typeface="Tahoma" pitchFamily="34" charset="0"/>
            <a:cs typeface="Tahoma" pitchFamily="34" charset="0"/>
          </a:endParaRPr>
        </a:p>
      </dgm:t>
    </dgm:pt>
    <dgm:pt modelId="{7CF3B4FE-169C-4C99-948C-FB0589517DC4}" type="parTrans" cxnId="{B59C1B36-4473-4244-AC71-59F5BF96DBC8}">
      <dgm:prSet/>
      <dgm:spPr/>
      <dgm:t>
        <a:bodyPr/>
        <a:lstStyle/>
        <a:p>
          <a:endParaRPr lang="en-US">
            <a:latin typeface="Tahoma" pitchFamily="34" charset="0"/>
            <a:cs typeface="Tahoma" pitchFamily="34" charset="0"/>
          </a:endParaRPr>
        </a:p>
      </dgm:t>
    </dgm:pt>
    <dgm:pt modelId="{DBB51E14-84D0-4ED2-BA19-596E5FA4F07B}" type="sibTrans" cxnId="{B59C1B36-4473-4244-AC71-59F5BF96DBC8}">
      <dgm:prSet/>
      <dgm:spPr/>
      <dgm:t>
        <a:bodyPr/>
        <a:lstStyle/>
        <a:p>
          <a:endParaRPr lang="en-US">
            <a:latin typeface="Tahoma" pitchFamily="34" charset="0"/>
            <a:cs typeface="Tahoma" pitchFamily="34" charset="0"/>
          </a:endParaRPr>
        </a:p>
      </dgm:t>
    </dgm:pt>
    <dgm:pt modelId="{012BA1FF-90FF-4274-845F-D95CF3B5CD49}">
      <dgm:prSet phldrT="[Text]"/>
      <dgm:spPr/>
      <dgm:t>
        <a:bodyPr/>
        <a:lstStyle/>
        <a:p>
          <a:r>
            <a:rPr lang="en-US" dirty="0" smtClean="0"/>
            <a:t>Increases motility and peristalsis</a:t>
          </a:r>
          <a:endParaRPr lang="en-US" dirty="0">
            <a:latin typeface="Tahoma" pitchFamily="34" charset="0"/>
            <a:cs typeface="Tahoma" pitchFamily="34" charset="0"/>
          </a:endParaRPr>
        </a:p>
      </dgm:t>
    </dgm:pt>
    <dgm:pt modelId="{D008C896-34EC-4CA0-9C74-CABA1A2365D1}" type="parTrans" cxnId="{B3A1732D-2628-4E4D-858D-FC997C4CC76F}">
      <dgm:prSet/>
      <dgm:spPr/>
      <dgm:t>
        <a:bodyPr/>
        <a:lstStyle/>
        <a:p>
          <a:endParaRPr lang="en-US">
            <a:latin typeface="Tahoma" pitchFamily="34" charset="0"/>
            <a:cs typeface="Tahoma" pitchFamily="34" charset="0"/>
          </a:endParaRPr>
        </a:p>
      </dgm:t>
    </dgm:pt>
    <dgm:pt modelId="{F871FFC9-6A2F-49AD-AF92-646C5753C0AF}" type="sibTrans" cxnId="{B3A1732D-2628-4E4D-858D-FC997C4CC76F}">
      <dgm:prSet/>
      <dgm:spPr/>
      <dgm:t>
        <a:bodyPr/>
        <a:lstStyle/>
        <a:p>
          <a:endParaRPr lang="en-US">
            <a:latin typeface="Tahoma" pitchFamily="34" charset="0"/>
            <a:cs typeface="Tahoma" pitchFamily="34" charset="0"/>
          </a:endParaRPr>
        </a:p>
      </dgm:t>
    </dgm:pt>
    <dgm:pt modelId="{35B9652E-E7AB-4FA0-B9F5-B696855082F9}">
      <dgm:prSet/>
      <dgm:spPr/>
      <dgm:t>
        <a:bodyPr/>
        <a:lstStyle/>
        <a:p>
          <a:r>
            <a:rPr lang="en-US" b="1" dirty="0" smtClean="0"/>
            <a:t>Contraction of the sphincters (including LES)</a:t>
          </a:r>
        </a:p>
      </dgm:t>
    </dgm:pt>
    <dgm:pt modelId="{C3B18562-63DF-461D-8DC7-05D6F204C80E}" type="parTrans" cxnId="{B9699A61-16D5-4B44-9F05-EFED85DD26D0}">
      <dgm:prSet/>
      <dgm:spPr/>
      <dgm:t>
        <a:bodyPr/>
        <a:lstStyle/>
        <a:p>
          <a:endParaRPr lang="en-US"/>
        </a:p>
      </dgm:t>
    </dgm:pt>
    <dgm:pt modelId="{1E468D26-D614-4BB4-9783-D15EA946038B}" type="sibTrans" cxnId="{B9699A61-16D5-4B44-9F05-EFED85DD26D0}">
      <dgm:prSet/>
      <dgm:spPr/>
      <dgm:t>
        <a:bodyPr/>
        <a:lstStyle/>
        <a:p>
          <a:endParaRPr lang="en-US"/>
        </a:p>
      </dgm:t>
    </dgm:pt>
    <dgm:pt modelId="{29AF02B4-C0B1-43D5-8528-424ED1CC4F5D}">
      <dgm:prSet/>
      <dgm:spPr/>
      <dgm:t>
        <a:bodyPr/>
        <a:lstStyle/>
        <a:p>
          <a:r>
            <a:rPr lang="en-US" b="1" dirty="0" smtClean="0"/>
            <a:t>Vasoconstriction </a:t>
          </a:r>
        </a:p>
      </dgm:t>
    </dgm:pt>
    <dgm:pt modelId="{71BF7463-4DC9-480E-9C98-3D5EA948D807}" type="parTrans" cxnId="{E61FADB6-53C2-43BA-8F9B-AA97D6F74302}">
      <dgm:prSet/>
      <dgm:spPr/>
      <dgm:t>
        <a:bodyPr/>
        <a:lstStyle/>
        <a:p>
          <a:endParaRPr lang="en-US"/>
        </a:p>
      </dgm:t>
    </dgm:pt>
    <dgm:pt modelId="{863C34C6-7902-4495-9D73-F0993B9DBE0D}" type="sibTrans" cxnId="{E61FADB6-53C2-43BA-8F9B-AA97D6F74302}">
      <dgm:prSet/>
      <dgm:spPr/>
      <dgm:t>
        <a:bodyPr/>
        <a:lstStyle/>
        <a:p>
          <a:endParaRPr lang="en-US"/>
        </a:p>
      </dgm:t>
    </dgm:pt>
    <dgm:pt modelId="{9E6D9596-26EA-4820-9937-655E7211DA2D}">
      <dgm:prSet/>
      <dgm:spPr/>
      <dgm:t>
        <a:bodyPr/>
        <a:lstStyle/>
        <a:p>
          <a:r>
            <a:rPr lang="en-US" b="1" dirty="0" smtClean="0"/>
            <a:t>Decreased mucosal defenses in the stomach</a:t>
          </a:r>
        </a:p>
      </dgm:t>
    </dgm:pt>
    <dgm:pt modelId="{7CA93DFF-63C5-4981-B54E-1AEB2060DB7A}" type="parTrans" cxnId="{D30C6ADB-EF25-46CD-9DAD-C5217B99D978}">
      <dgm:prSet/>
      <dgm:spPr/>
      <dgm:t>
        <a:bodyPr/>
        <a:lstStyle/>
        <a:p>
          <a:endParaRPr lang="en-US"/>
        </a:p>
      </dgm:t>
    </dgm:pt>
    <dgm:pt modelId="{421C8624-3CB4-458B-AFAB-071C69A922BE}" type="sibTrans" cxnId="{D30C6ADB-EF25-46CD-9DAD-C5217B99D978}">
      <dgm:prSet/>
      <dgm:spPr/>
      <dgm:t>
        <a:bodyPr/>
        <a:lstStyle/>
        <a:p>
          <a:endParaRPr lang="en-US"/>
        </a:p>
      </dgm:t>
    </dgm:pt>
    <dgm:pt modelId="{C9EE31A1-DC3B-40F0-BD79-FC9BA33F9E1D}">
      <dgm:prSet/>
      <dgm:spPr/>
      <dgm:t>
        <a:bodyPr/>
        <a:lstStyle/>
        <a:p>
          <a:r>
            <a:rPr lang="en-US" b="1" dirty="0" smtClean="0"/>
            <a:t>Increases secretions</a:t>
          </a:r>
        </a:p>
      </dgm:t>
    </dgm:pt>
    <dgm:pt modelId="{A350F5B8-5C7F-43F0-829A-ABA7AC13914D}" type="parTrans" cxnId="{CEA509F0-B6D7-43FA-93AE-BCD690D3E2E3}">
      <dgm:prSet/>
      <dgm:spPr/>
      <dgm:t>
        <a:bodyPr/>
        <a:lstStyle/>
        <a:p>
          <a:endParaRPr lang="en-US"/>
        </a:p>
      </dgm:t>
    </dgm:pt>
    <dgm:pt modelId="{3C47C06C-E653-4A55-844D-08E719449A12}" type="sibTrans" cxnId="{CEA509F0-B6D7-43FA-93AE-BCD690D3E2E3}">
      <dgm:prSet/>
      <dgm:spPr/>
      <dgm:t>
        <a:bodyPr/>
        <a:lstStyle/>
        <a:p>
          <a:endParaRPr lang="en-US"/>
        </a:p>
      </dgm:t>
    </dgm:pt>
    <dgm:pt modelId="{2062B5F8-60FC-4829-B195-94D34EA73C6A}">
      <dgm:prSet/>
      <dgm:spPr/>
      <dgm:t>
        <a:bodyPr/>
        <a:lstStyle/>
        <a:p>
          <a:r>
            <a:rPr lang="en-US" dirty="0" smtClean="0"/>
            <a:t>Vasodilation</a:t>
          </a:r>
        </a:p>
      </dgm:t>
    </dgm:pt>
    <dgm:pt modelId="{8C4E7650-0B0A-4AC8-A6B3-A4CCA292F07B}" type="parTrans" cxnId="{B2B54386-66C0-4211-9600-180D0AEBA46D}">
      <dgm:prSet/>
      <dgm:spPr/>
      <dgm:t>
        <a:bodyPr/>
        <a:lstStyle/>
        <a:p>
          <a:endParaRPr lang="en-US"/>
        </a:p>
      </dgm:t>
    </dgm:pt>
    <dgm:pt modelId="{05AAF0E3-25D7-48BA-8B00-E9035CC90580}" type="sibTrans" cxnId="{B2B54386-66C0-4211-9600-180D0AEBA46D}">
      <dgm:prSet/>
      <dgm:spPr/>
      <dgm:t>
        <a:bodyPr/>
        <a:lstStyle/>
        <a:p>
          <a:endParaRPr lang="en-US"/>
        </a:p>
      </dgm:t>
    </dgm:pt>
    <dgm:pt modelId="{11F22FCA-1E29-4D2E-AC3F-DE9F14540B27}">
      <dgm:prSet/>
      <dgm:spPr/>
      <dgm:t>
        <a:bodyPr/>
        <a:lstStyle/>
        <a:p>
          <a:r>
            <a:rPr lang="en-US" b="1" dirty="0" smtClean="0"/>
            <a:t>Relaxation of sphincters</a:t>
          </a:r>
        </a:p>
      </dgm:t>
    </dgm:pt>
    <dgm:pt modelId="{C717C0F1-5461-426A-9199-09980E30AF35}" type="parTrans" cxnId="{6444DEE6-4357-48EE-8003-E267CECD8469}">
      <dgm:prSet/>
      <dgm:spPr/>
      <dgm:t>
        <a:bodyPr/>
        <a:lstStyle/>
        <a:p>
          <a:endParaRPr lang="en-US"/>
        </a:p>
      </dgm:t>
    </dgm:pt>
    <dgm:pt modelId="{A41EB907-E479-46B1-97F8-4F891C315643}" type="sibTrans" cxnId="{6444DEE6-4357-48EE-8003-E267CECD8469}">
      <dgm:prSet/>
      <dgm:spPr/>
      <dgm:t>
        <a:bodyPr/>
        <a:lstStyle/>
        <a:p>
          <a:endParaRPr lang="en-US"/>
        </a:p>
      </dgm:t>
    </dgm:pt>
    <dgm:pt modelId="{B54455D6-6A58-404B-8415-E90E59832008}">
      <dgm:prSet/>
      <dgm:spPr/>
      <dgm:t>
        <a:bodyPr/>
        <a:lstStyle/>
        <a:p>
          <a:r>
            <a:rPr lang="en-US" b="1" dirty="0" smtClean="0"/>
            <a:t>From T5-T9</a:t>
          </a:r>
        </a:p>
      </dgm:t>
    </dgm:pt>
    <dgm:pt modelId="{63D9F596-D8F2-7E41-BF6F-87A90650CC16}" type="parTrans" cxnId="{BA6F0BF8-FF67-6E42-AB64-7EC4A51F462E}">
      <dgm:prSet/>
      <dgm:spPr/>
    </dgm:pt>
    <dgm:pt modelId="{FDAE90E7-1588-024F-A509-00AF16A41F5F}" type="sibTrans" cxnId="{BA6F0BF8-FF67-6E42-AB64-7EC4A51F462E}">
      <dgm:prSet/>
      <dgm:spPr/>
    </dgm:pt>
    <dgm:pt modelId="{AA433911-FF2F-A145-BAB7-9A14EB86AB33}">
      <dgm:prSet/>
      <dgm:spPr/>
      <dgm:t>
        <a:bodyPr/>
        <a:lstStyle/>
        <a:p>
          <a:r>
            <a:rPr lang="en-US" b="1" dirty="0" smtClean="0"/>
            <a:t>From </a:t>
          </a:r>
          <a:r>
            <a:rPr lang="en-US" b="1" dirty="0" err="1" smtClean="0"/>
            <a:t>Vagus</a:t>
          </a:r>
          <a:r>
            <a:rPr lang="en-US" b="1" dirty="0" smtClean="0"/>
            <a:t> </a:t>
          </a:r>
        </a:p>
      </dgm:t>
    </dgm:pt>
    <dgm:pt modelId="{12E9AA75-87E6-9A4A-97FE-9C73F67B7C7D}" type="parTrans" cxnId="{E36A53C3-D255-F041-B761-ADA00CC30645}">
      <dgm:prSet/>
      <dgm:spPr/>
    </dgm:pt>
    <dgm:pt modelId="{94B46787-AE7C-4E4B-AC75-FE1F2394E0E8}" type="sibTrans" cxnId="{E36A53C3-D255-F041-B761-ADA00CC30645}">
      <dgm:prSet/>
      <dgm:spPr/>
    </dgm:pt>
    <dgm:pt modelId="{160881E8-6300-41D6-B918-ADE2C1A500D1}" type="pres">
      <dgm:prSet presAssocID="{4FB2FBA7-4AF3-4855-9611-FB702A29D90B}" presName="Name0" presStyleCnt="0">
        <dgm:presLayoutVars>
          <dgm:dir/>
          <dgm:animLvl val="lvl"/>
          <dgm:resizeHandles val="exact"/>
        </dgm:presLayoutVars>
      </dgm:prSet>
      <dgm:spPr/>
      <dgm:t>
        <a:bodyPr/>
        <a:lstStyle/>
        <a:p>
          <a:endParaRPr lang="en-US"/>
        </a:p>
      </dgm:t>
    </dgm:pt>
    <dgm:pt modelId="{68A3669F-5590-4E3B-ACB6-75474461FE7B}" type="pres">
      <dgm:prSet presAssocID="{638EC785-AA86-43C3-A6A9-7E2F36D6231B}" presName="linNode" presStyleCnt="0"/>
      <dgm:spPr/>
      <dgm:t>
        <a:bodyPr/>
        <a:lstStyle/>
        <a:p>
          <a:endParaRPr lang="en-US"/>
        </a:p>
      </dgm:t>
    </dgm:pt>
    <dgm:pt modelId="{2E58924A-61FB-4FAE-A7EE-4867E398EBA1}" type="pres">
      <dgm:prSet presAssocID="{638EC785-AA86-43C3-A6A9-7E2F36D6231B}" presName="parentText" presStyleLbl="node1" presStyleIdx="0" presStyleCnt="2" custLinFactNeighborY="-2">
        <dgm:presLayoutVars>
          <dgm:chMax val="1"/>
          <dgm:bulletEnabled val="1"/>
        </dgm:presLayoutVars>
      </dgm:prSet>
      <dgm:spPr/>
      <dgm:t>
        <a:bodyPr/>
        <a:lstStyle/>
        <a:p>
          <a:endParaRPr lang="en-US"/>
        </a:p>
      </dgm:t>
    </dgm:pt>
    <dgm:pt modelId="{06251E96-0E14-4023-B453-C80D2D93F885}" type="pres">
      <dgm:prSet presAssocID="{638EC785-AA86-43C3-A6A9-7E2F36D6231B}" presName="descendantText" presStyleLbl="alignAccFollowNode1" presStyleIdx="0" presStyleCnt="2">
        <dgm:presLayoutVars>
          <dgm:bulletEnabled val="1"/>
        </dgm:presLayoutVars>
      </dgm:prSet>
      <dgm:spPr/>
      <dgm:t>
        <a:bodyPr/>
        <a:lstStyle/>
        <a:p>
          <a:endParaRPr lang="en-US"/>
        </a:p>
      </dgm:t>
    </dgm:pt>
    <dgm:pt modelId="{2ECFE66F-C21E-421A-AC3B-1B152022BA88}" type="pres">
      <dgm:prSet presAssocID="{56349E66-FAF5-4E00-815A-E5EB71CF0967}" presName="sp" presStyleCnt="0"/>
      <dgm:spPr/>
      <dgm:t>
        <a:bodyPr/>
        <a:lstStyle/>
        <a:p>
          <a:endParaRPr lang="en-US"/>
        </a:p>
      </dgm:t>
    </dgm:pt>
    <dgm:pt modelId="{9379930F-7B6A-4C71-BA0B-8CE3832C382E}" type="pres">
      <dgm:prSet presAssocID="{A88BE078-C36F-4E91-9AC0-FF57EE0694BD}" presName="linNode" presStyleCnt="0"/>
      <dgm:spPr/>
      <dgm:t>
        <a:bodyPr/>
        <a:lstStyle/>
        <a:p>
          <a:endParaRPr lang="en-US"/>
        </a:p>
      </dgm:t>
    </dgm:pt>
    <dgm:pt modelId="{80F721CF-B361-461A-9416-684667C507FC}" type="pres">
      <dgm:prSet presAssocID="{A88BE078-C36F-4E91-9AC0-FF57EE0694BD}" presName="parentText" presStyleLbl="node1" presStyleIdx="1" presStyleCnt="2">
        <dgm:presLayoutVars>
          <dgm:chMax val="1"/>
          <dgm:bulletEnabled val="1"/>
        </dgm:presLayoutVars>
      </dgm:prSet>
      <dgm:spPr/>
      <dgm:t>
        <a:bodyPr/>
        <a:lstStyle/>
        <a:p>
          <a:endParaRPr lang="en-US"/>
        </a:p>
      </dgm:t>
    </dgm:pt>
    <dgm:pt modelId="{9C1B4DD4-9024-4760-99A4-52F90B6BB39F}" type="pres">
      <dgm:prSet presAssocID="{A88BE078-C36F-4E91-9AC0-FF57EE0694BD}" presName="descendantText" presStyleLbl="alignAccFollowNode1" presStyleIdx="1" presStyleCnt="2">
        <dgm:presLayoutVars>
          <dgm:bulletEnabled val="1"/>
        </dgm:presLayoutVars>
      </dgm:prSet>
      <dgm:spPr/>
      <dgm:t>
        <a:bodyPr/>
        <a:lstStyle/>
        <a:p>
          <a:endParaRPr lang="en-US"/>
        </a:p>
      </dgm:t>
    </dgm:pt>
  </dgm:ptLst>
  <dgm:cxnLst>
    <dgm:cxn modelId="{05377A15-81C9-604E-9410-168DD8B58505}" type="presOf" srcId="{638EC785-AA86-43C3-A6A9-7E2F36D6231B}" destId="{2E58924A-61FB-4FAE-A7EE-4867E398EBA1}" srcOrd="0" destOrd="0" presId="urn:microsoft.com/office/officeart/2005/8/layout/vList5"/>
    <dgm:cxn modelId="{D30C6ADB-EF25-46CD-9DAD-C5217B99D978}" srcId="{638EC785-AA86-43C3-A6A9-7E2F36D6231B}" destId="{9E6D9596-26EA-4820-9937-655E7211DA2D}" srcOrd="3" destOrd="0" parTransId="{7CA93DFF-63C5-4981-B54E-1AEB2060DB7A}" sibTransId="{421C8624-3CB4-458B-AFAB-071C69A922BE}"/>
    <dgm:cxn modelId="{3BDA1EDE-6B66-AE4C-8572-6DA92AA61E1D}" type="presOf" srcId="{29AF02B4-C0B1-43D5-8528-424ED1CC4F5D}" destId="{06251E96-0E14-4023-B453-C80D2D93F885}" srcOrd="0" destOrd="2" presId="urn:microsoft.com/office/officeart/2005/8/layout/vList5"/>
    <dgm:cxn modelId="{5D45B5E7-72C4-3546-BA15-25B93574C046}" type="presOf" srcId="{4FB2FBA7-4AF3-4855-9611-FB702A29D90B}" destId="{160881E8-6300-41D6-B918-ADE2C1A500D1}" srcOrd="0" destOrd="0" presId="urn:microsoft.com/office/officeart/2005/8/layout/vList5"/>
    <dgm:cxn modelId="{43C733EC-A43C-194A-ADD4-B1B527F88925}" type="presOf" srcId="{A88BE078-C36F-4E91-9AC0-FF57EE0694BD}" destId="{80F721CF-B361-461A-9416-684667C507FC}" srcOrd="0" destOrd="0" presId="urn:microsoft.com/office/officeart/2005/8/layout/vList5"/>
    <dgm:cxn modelId="{CEA509F0-B6D7-43FA-93AE-BCD690D3E2E3}" srcId="{A88BE078-C36F-4E91-9AC0-FF57EE0694BD}" destId="{C9EE31A1-DC3B-40F0-BD79-FC9BA33F9E1D}" srcOrd="1" destOrd="0" parTransId="{A350F5B8-5C7F-43F0-829A-ABA7AC13914D}" sibTransId="{3C47C06C-E653-4A55-844D-08E719449A12}"/>
    <dgm:cxn modelId="{049CEF9A-D56D-8D42-886A-5F4D0B7B8FB2}" type="presOf" srcId="{35B9652E-E7AB-4FA0-B9F5-B696855082F9}" destId="{06251E96-0E14-4023-B453-C80D2D93F885}" srcOrd="0" destOrd="1" presId="urn:microsoft.com/office/officeart/2005/8/layout/vList5"/>
    <dgm:cxn modelId="{E61FADB6-53C2-43BA-8F9B-AA97D6F74302}" srcId="{638EC785-AA86-43C3-A6A9-7E2F36D6231B}" destId="{29AF02B4-C0B1-43D5-8528-424ED1CC4F5D}" srcOrd="2" destOrd="0" parTransId="{71BF7463-4DC9-480E-9C98-3D5EA948D807}" sibTransId="{863C34C6-7902-4495-9D73-F0993B9DBE0D}"/>
    <dgm:cxn modelId="{E36A53C3-D255-F041-B761-ADA00CC30645}" srcId="{A88BE078-C36F-4E91-9AC0-FF57EE0694BD}" destId="{AA433911-FF2F-A145-BAB7-9A14EB86AB33}" srcOrd="4" destOrd="0" parTransId="{12E9AA75-87E6-9A4A-97FE-9C73F67B7C7D}" sibTransId="{94B46787-AE7C-4E4B-AC75-FE1F2394E0E8}"/>
    <dgm:cxn modelId="{FEF1C105-6A99-4ACC-9C01-BA35E1BB7046}" srcId="{638EC785-AA86-43C3-A6A9-7E2F36D6231B}" destId="{93C2DF32-68B3-49DE-897F-5AECAB134F65}" srcOrd="0" destOrd="0" parTransId="{DAFE5FE3-1424-4592-9E8F-657113D538E2}" sibTransId="{90D85D9A-84C0-4052-8B65-52E4C4991049}"/>
    <dgm:cxn modelId="{A67B7D1A-7DD0-A145-B380-57107B941AC4}" type="presOf" srcId="{AA433911-FF2F-A145-BAB7-9A14EB86AB33}" destId="{9C1B4DD4-9024-4760-99A4-52F90B6BB39F}" srcOrd="0" destOrd="4" presId="urn:microsoft.com/office/officeart/2005/8/layout/vList5"/>
    <dgm:cxn modelId="{B3A1732D-2628-4E4D-858D-FC997C4CC76F}" srcId="{A88BE078-C36F-4E91-9AC0-FF57EE0694BD}" destId="{012BA1FF-90FF-4274-845F-D95CF3B5CD49}" srcOrd="0" destOrd="0" parTransId="{D008C896-34EC-4CA0-9C74-CABA1A2365D1}" sibTransId="{F871FFC9-6A2F-49AD-AF92-646C5753C0AF}"/>
    <dgm:cxn modelId="{FE4AC4FD-6027-3B40-B111-3FD29520B5DF}" type="presOf" srcId="{11F22FCA-1E29-4D2E-AC3F-DE9F14540B27}" destId="{9C1B4DD4-9024-4760-99A4-52F90B6BB39F}" srcOrd="0" destOrd="3" presId="urn:microsoft.com/office/officeart/2005/8/layout/vList5"/>
    <dgm:cxn modelId="{B9699A61-16D5-4B44-9F05-EFED85DD26D0}" srcId="{638EC785-AA86-43C3-A6A9-7E2F36D6231B}" destId="{35B9652E-E7AB-4FA0-B9F5-B696855082F9}" srcOrd="1" destOrd="0" parTransId="{C3B18562-63DF-461D-8DC7-05D6F204C80E}" sibTransId="{1E468D26-D614-4BB4-9783-D15EA946038B}"/>
    <dgm:cxn modelId="{333A48D3-7B68-4A44-AACA-92EC951FD4D5}" type="presOf" srcId="{93C2DF32-68B3-49DE-897F-5AECAB134F65}" destId="{06251E96-0E14-4023-B453-C80D2D93F885}" srcOrd="0" destOrd="0" presId="urn:microsoft.com/office/officeart/2005/8/layout/vList5"/>
    <dgm:cxn modelId="{BCF3AB4F-B92F-4103-A045-ECAAA4400054}" srcId="{4FB2FBA7-4AF3-4855-9611-FB702A29D90B}" destId="{638EC785-AA86-43C3-A6A9-7E2F36D6231B}" srcOrd="0" destOrd="0" parTransId="{375F8C6A-4F56-44D3-BC58-56DCC58DEB9D}" sibTransId="{56349E66-FAF5-4E00-815A-E5EB71CF0967}"/>
    <dgm:cxn modelId="{99A11D92-4040-F44C-8F00-990853E5DF0C}" type="presOf" srcId="{C9EE31A1-DC3B-40F0-BD79-FC9BA33F9E1D}" destId="{9C1B4DD4-9024-4760-99A4-52F90B6BB39F}" srcOrd="0" destOrd="1" presId="urn:microsoft.com/office/officeart/2005/8/layout/vList5"/>
    <dgm:cxn modelId="{59BF60D4-CB26-BF4E-817E-BFB3789C05C7}" type="presOf" srcId="{012BA1FF-90FF-4274-845F-D95CF3B5CD49}" destId="{9C1B4DD4-9024-4760-99A4-52F90B6BB39F}" srcOrd="0" destOrd="0" presId="urn:microsoft.com/office/officeart/2005/8/layout/vList5"/>
    <dgm:cxn modelId="{B2B54386-66C0-4211-9600-180D0AEBA46D}" srcId="{A88BE078-C36F-4E91-9AC0-FF57EE0694BD}" destId="{2062B5F8-60FC-4829-B195-94D34EA73C6A}" srcOrd="2" destOrd="0" parTransId="{8C4E7650-0B0A-4AC8-A6B3-A4CCA292F07B}" sibTransId="{05AAF0E3-25D7-48BA-8B00-E9035CC90580}"/>
    <dgm:cxn modelId="{4B09C480-8935-3846-9A9B-28A6438E439A}" type="presOf" srcId="{9E6D9596-26EA-4820-9937-655E7211DA2D}" destId="{06251E96-0E14-4023-B453-C80D2D93F885}" srcOrd="0" destOrd="3" presId="urn:microsoft.com/office/officeart/2005/8/layout/vList5"/>
    <dgm:cxn modelId="{6444DEE6-4357-48EE-8003-E267CECD8469}" srcId="{A88BE078-C36F-4E91-9AC0-FF57EE0694BD}" destId="{11F22FCA-1E29-4D2E-AC3F-DE9F14540B27}" srcOrd="3" destOrd="0" parTransId="{C717C0F1-5461-426A-9199-09980E30AF35}" sibTransId="{A41EB907-E479-46B1-97F8-4F891C315643}"/>
    <dgm:cxn modelId="{6052EA27-2BDA-6C48-8D32-6DB7DD222DDF}" type="presOf" srcId="{B54455D6-6A58-404B-8415-E90E59832008}" destId="{06251E96-0E14-4023-B453-C80D2D93F885}" srcOrd="0" destOrd="4" presId="urn:microsoft.com/office/officeart/2005/8/layout/vList5"/>
    <dgm:cxn modelId="{B59C1B36-4473-4244-AC71-59F5BF96DBC8}" srcId="{4FB2FBA7-4AF3-4855-9611-FB702A29D90B}" destId="{A88BE078-C36F-4E91-9AC0-FF57EE0694BD}" srcOrd="1" destOrd="0" parTransId="{7CF3B4FE-169C-4C99-948C-FB0589517DC4}" sibTransId="{DBB51E14-84D0-4ED2-BA19-596E5FA4F07B}"/>
    <dgm:cxn modelId="{68176EB5-1DC3-724C-8721-2F53F61BF331}" type="presOf" srcId="{2062B5F8-60FC-4829-B195-94D34EA73C6A}" destId="{9C1B4DD4-9024-4760-99A4-52F90B6BB39F}" srcOrd="0" destOrd="2" presId="urn:microsoft.com/office/officeart/2005/8/layout/vList5"/>
    <dgm:cxn modelId="{BA6F0BF8-FF67-6E42-AB64-7EC4A51F462E}" srcId="{638EC785-AA86-43C3-A6A9-7E2F36D6231B}" destId="{B54455D6-6A58-404B-8415-E90E59832008}" srcOrd="4" destOrd="0" parTransId="{63D9F596-D8F2-7E41-BF6F-87A90650CC16}" sibTransId="{FDAE90E7-1588-024F-A509-00AF16A41F5F}"/>
    <dgm:cxn modelId="{FE2BCF9C-DFE8-3F4C-962C-F73D6227A997}" type="presParOf" srcId="{160881E8-6300-41D6-B918-ADE2C1A500D1}" destId="{68A3669F-5590-4E3B-ACB6-75474461FE7B}" srcOrd="0" destOrd="0" presId="urn:microsoft.com/office/officeart/2005/8/layout/vList5"/>
    <dgm:cxn modelId="{383B62D1-4907-2E4D-A1BA-B4B5EDEF75A9}" type="presParOf" srcId="{68A3669F-5590-4E3B-ACB6-75474461FE7B}" destId="{2E58924A-61FB-4FAE-A7EE-4867E398EBA1}" srcOrd="0" destOrd="0" presId="urn:microsoft.com/office/officeart/2005/8/layout/vList5"/>
    <dgm:cxn modelId="{29018F4B-4EE8-6F4B-926A-EB254E86BD70}" type="presParOf" srcId="{68A3669F-5590-4E3B-ACB6-75474461FE7B}" destId="{06251E96-0E14-4023-B453-C80D2D93F885}" srcOrd="1" destOrd="0" presId="urn:microsoft.com/office/officeart/2005/8/layout/vList5"/>
    <dgm:cxn modelId="{A99DB8BE-FFAF-BE47-A983-A34B70298428}" type="presParOf" srcId="{160881E8-6300-41D6-B918-ADE2C1A500D1}" destId="{2ECFE66F-C21E-421A-AC3B-1B152022BA88}" srcOrd="1" destOrd="0" presId="urn:microsoft.com/office/officeart/2005/8/layout/vList5"/>
    <dgm:cxn modelId="{3E86B150-E9B3-0E45-B031-C5A64DA21D78}" type="presParOf" srcId="{160881E8-6300-41D6-B918-ADE2C1A500D1}" destId="{9379930F-7B6A-4C71-BA0B-8CE3832C382E}" srcOrd="2" destOrd="0" presId="urn:microsoft.com/office/officeart/2005/8/layout/vList5"/>
    <dgm:cxn modelId="{472A822D-CEB3-174D-861E-36E7DA2EB42A}" type="presParOf" srcId="{9379930F-7B6A-4C71-BA0B-8CE3832C382E}" destId="{80F721CF-B361-461A-9416-684667C507FC}" srcOrd="0" destOrd="0" presId="urn:microsoft.com/office/officeart/2005/8/layout/vList5"/>
    <dgm:cxn modelId="{46070243-0E2C-7248-BB71-7BAF8E6EA604}" type="presParOf" srcId="{9379930F-7B6A-4C71-BA0B-8CE3832C382E}" destId="{9C1B4DD4-9024-4760-99A4-52F90B6BB39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2FBA7-4AF3-4855-9611-FB702A29D90B}" type="doc">
      <dgm:prSet loTypeId="urn:microsoft.com/office/officeart/2005/8/layout/vList5" loCatId="list" qsTypeId="urn:microsoft.com/office/officeart/2005/8/quickstyle/3D2" qsCatId="3D" csTypeId="urn:microsoft.com/office/officeart/2005/8/colors/accent5_3" csCatId="accent5" phldr="1"/>
      <dgm:spPr/>
      <dgm:t>
        <a:bodyPr/>
        <a:lstStyle/>
        <a:p>
          <a:endParaRPr lang="en-US"/>
        </a:p>
      </dgm:t>
    </dgm:pt>
    <dgm:pt modelId="{638EC785-AA86-43C3-A6A9-7E2F36D6231B}">
      <dgm:prSet phldrT="[Text]"/>
      <dgm:spPr/>
      <dgm:t>
        <a:bodyPr/>
        <a:lstStyle/>
        <a:p>
          <a:r>
            <a:rPr lang="en-US" dirty="0" smtClean="0">
              <a:latin typeface="Tahoma" pitchFamily="34" charset="0"/>
              <a:cs typeface="Tahoma" pitchFamily="34" charset="0"/>
            </a:rPr>
            <a:t>Sympathetics</a:t>
          </a:r>
        </a:p>
        <a:p>
          <a:r>
            <a:rPr lang="en-US" dirty="0" smtClean="0">
              <a:latin typeface="Tahoma" pitchFamily="34" charset="0"/>
              <a:cs typeface="Tahoma" pitchFamily="34" charset="0"/>
            </a:rPr>
            <a:t>Increased tone causes:</a:t>
          </a:r>
          <a:endParaRPr lang="en-US" dirty="0">
            <a:latin typeface="Tahoma" pitchFamily="34" charset="0"/>
            <a:cs typeface="Tahoma" pitchFamily="34" charset="0"/>
          </a:endParaRPr>
        </a:p>
      </dgm:t>
    </dgm:pt>
    <dgm:pt modelId="{375F8C6A-4F56-44D3-BC58-56DCC58DEB9D}" type="parTrans" cxnId="{BCF3AB4F-B92F-4103-A045-ECAAA4400054}">
      <dgm:prSet/>
      <dgm:spPr/>
      <dgm:t>
        <a:bodyPr/>
        <a:lstStyle/>
        <a:p>
          <a:endParaRPr lang="en-US">
            <a:latin typeface="Tahoma" pitchFamily="34" charset="0"/>
            <a:cs typeface="Tahoma" pitchFamily="34" charset="0"/>
          </a:endParaRPr>
        </a:p>
      </dgm:t>
    </dgm:pt>
    <dgm:pt modelId="{56349E66-FAF5-4E00-815A-E5EB71CF0967}" type="sibTrans" cxnId="{BCF3AB4F-B92F-4103-A045-ECAAA4400054}">
      <dgm:prSet/>
      <dgm:spPr/>
      <dgm:t>
        <a:bodyPr/>
        <a:lstStyle/>
        <a:p>
          <a:endParaRPr lang="en-US">
            <a:latin typeface="Tahoma" pitchFamily="34" charset="0"/>
            <a:cs typeface="Tahoma" pitchFamily="34" charset="0"/>
          </a:endParaRPr>
        </a:p>
      </dgm:t>
    </dgm:pt>
    <dgm:pt modelId="{93C2DF32-68B3-49DE-897F-5AECAB134F65}">
      <dgm:prSet phldrT="[Text]"/>
      <dgm:spPr/>
      <dgm:t>
        <a:bodyPr/>
        <a:lstStyle/>
        <a:p>
          <a:r>
            <a:rPr lang="en-US" b="1" dirty="0" smtClean="0"/>
            <a:t>Decreased motility in the gut : constipation, distention</a:t>
          </a:r>
          <a:endParaRPr lang="en-US" b="1" dirty="0">
            <a:latin typeface="Tahoma" pitchFamily="34" charset="0"/>
            <a:cs typeface="Tahoma" pitchFamily="34" charset="0"/>
          </a:endParaRPr>
        </a:p>
      </dgm:t>
    </dgm:pt>
    <dgm:pt modelId="{DAFE5FE3-1424-4592-9E8F-657113D538E2}" type="parTrans" cxnId="{FEF1C105-6A99-4ACC-9C01-BA35E1BB7046}">
      <dgm:prSet/>
      <dgm:spPr/>
      <dgm:t>
        <a:bodyPr/>
        <a:lstStyle/>
        <a:p>
          <a:endParaRPr lang="en-US">
            <a:latin typeface="Tahoma" pitchFamily="34" charset="0"/>
            <a:cs typeface="Tahoma" pitchFamily="34" charset="0"/>
          </a:endParaRPr>
        </a:p>
      </dgm:t>
    </dgm:pt>
    <dgm:pt modelId="{90D85D9A-84C0-4052-8B65-52E4C4991049}" type="sibTrans" cxnId="{FEF1C105-6A99-4ACC-9C01-BA35E1BB7046}">
      <dgm:prSet/>
      <dgm:spPr/>
      <dgm:t>
        <a:bodyPr/>
        <a:lstStyle/>
        <a:p>
          <a:endParaRPr lang="en-US">
            <a:latin typeface="Tahoma" pitchFamily="34" charset="0"/>
            <a:cs typeface="Tahoma" pitchFamily="34" charset="0"/>
          </a:endParaRPr>
        </a:p>
      </dgm:t>
    </dgm:pt>
    <dgm:pt modelId="{A88BE078-C36F-4E91-9AC0-FF57EE0694BD}">
      <dgm:prSet phldrT="[Text]"/>
      <dgm:spPr/>
      <dgm:t>
        <a:bodyPr/>
        <a:lstStyle/>
        <a:p>
          <a:r>
            <a:rPr lang="en-US" dirty="0" smtClean="0">
              <a:latin typeface="Tahoma" pitchFamily="34" charset="0"/>
              <a:cs typeface="Tahoma" pitchFamily="34" charset="0"/>
            </a:rPr>
            <a:t>Parasympathetics</a:t>
          </a:r>
        </a:p>
        <a:p>
          <a:r>
            <a:rPr lang="en-US" dirty="0" smtClean="0">
              <a:latin typeface="Tahoma" pitchFamily="34" charset="0"/>
              <a:cs typeface="Tahoma" pitchFamily="34" charset="0"/>
            </a:rPr>
            <a:t>Increased tone causes:</a:t>
          </a:r>
          <a:endParaRPr lang="en-US" dirty="0">
            <a:latin typeface="Tahoma" pitchFamily="34" charset="0"/>
            <a:cs typeface="Tahoma" pitchFamily="34" charset="0"/>
          </a:endParaRPr>
        </a:p>
      </dgm:t>
    </dgm:pt>
    <dgm:pt modelId="{7CF3B4FE-169C-4C99-948C-FB0589517DC4}" type="parTrans" cxnId="{B59C1B36-4473-4244-AC71-59F5BF96DBC8}">
      <dgm:prSet/>
      <dgm:spPr/>
      <dgm:t>
        <a:bodyPr/>
        <a:lstStyle/>
        <a:p>
          <a:endParaRPr lang="en-US">
            <a:latin typeface="Tahoma" pitchFamily="34" charset="0"/>
            <a:cs typeface="Tahoma" pitchFamily="34" charset="0"/>
          </a:endParaRPr>
        </a:p>
      </dgm:t>
    </dgm:pt>
    <dgm:pt modelId="{DBB51E14-84D0-4ED2-BA19-596E5FA4F07B}" type="sibTrans" cxnId="{B59C1B36-4473-4244-AC71-59F5BF96DBC8}">
      <dgm:prSet/>
      <dgm:spPr/>
      <dgm:t>
        <a:bodyPr/>
        <a:lstStyle/>
        <a:p>
          <a:endParaRPr lang="en-US">
            <a:latin typeface="Tahoma" pitchFamily="34" charset="0"/>
            <a:cs typeface="Tahoma" pitchFamily="34" charset="0"/>
          </a:endParaRPr>
        </a:p>
      </dgm:t>
    </dgm:pt>
    <dgm:pt modelId="{012BA1FF-90FF-4274-845F-D95CF3B5CD49}">
      <dgm:prSet phldrT="[Text]"/>
      <dgm:spPr/>
      <dgm:t>
        <a:bodyPr/>
        <a:lstStyle/>
        <a:p>
          <a:r>
            <a:rPr lang="en-US" b="1" dirty="0" smtClean="0"/>
            <a:t>Increases motility and peristalsis</a:t>
          </a:r>
          <a:endParaRPr lang="en-US" b="1" dirty="0">
            <a:latin typeface="Tahoma" pitchFamily="34" charset="0"/>
            <a:cs typeface="Tahoma" pitchFamily="34" charset="0"/>
          </a:endParaRPr>
        </a:p>
      </dgm:t>
    </dgm:pt>
    <dgm:pt modelId="{D008C896-34EC-4CA0-9C74-CABA1A2365D1}" type="parTrans" cxnId="{B3A1732D-2628-4E4D-858D-FC997C4CC76F}">
      <dgm:prSet/>
      <dgm:spPr/>
      <dgm:t>
        <a:bodyPr/>
        <a:lstStyle/>
        <a:p>
          <a:endParaRPr lang="en-US">
            <a:latin typeface="Tahoma" pitchFamily="34" charset="0"/>
            <a:cs typeface="Tahoma" pitchFamily="34" charset="0"/>
          </a:endParaRPr>
        </a:p>
      </dgm:t>
    </dgm:pt>
    <dgm:pt modelId="{F871FFC9-6A2F-49AD-AF92-646C5753C0AF}" type="sibTrans" cxnId="{B3A1732D-2628-4E4D-858D-FC997C4CC76F}">
      <dgm:prSet/>
      <dgm:spPr/>
      <dgm:t>
        <a:bodyPr/>
        <a:lstStyle/>
        <a:p>
          <a:endParaRPr lang="en-US">
            <a:latin typeface="Tahoma" pitchFamily="34" charset="0"/>
            <a:cs typeface="Tahoma" pitchFamily="34" charset="0"/>
          </a:endParaRPr>
        </a:p>
      </dgm:t>
    </dgm:pt>
    <dgm:pt modelId="{35B9652E-E7AB-4FA0-B9F5-B696855082F9}">
      <dgm:prSet/>
      <dgm:spPr/>
      <dgm:t>
        <a:bodyPr/>
        <a:lstStyle/>
        <a:p>
          <a:r>
            <a:rPr lang="en-US" dirty="0" smtClean="0"/>
            <a:t>Contraction of the sphincters</a:t>
          </a:r>
        </a:p>
      </dgm:t>
    </dgm:pt>
    <dgm:pt modelId="{C3B18562-63DF-461D-8DC7-05D6F204C80E}" type="parTrans" cxnId="{B9699A61-16D5-4B44-9F05-EFED85DD26D0}">
      <dgm:prSet/>
      <dgm:spPr/>
      <dgm:t>
        <a:bodyPr/>
        <a:lstStyle/>
        <a:p>
          <a:endParaRPr lang="en-US"/>
        </a:p>
      </dgm:t>
    </dgm:pt>
    <dgm:pt modelId="{1E468D26-D614-4BB4-9783-D15EA946038B}" type="sibTrans" cxnId="{B9699A61-16D5-4B44-9F05-EFED85DD26D0}">
      <dgm:prSet/>
      <dgm:spPr/>
      <dgm:t>
        <a:bodyPr/>
        <a:lstStyle/>
        <a:p>
          <a:endParaRPr lang="en-US"/>
        </a:p>
      </dgm:t>
    </dgm:pt>
    <dgm:pt modelId="{29AF02B4-C0B1-43D5-8528-424ED1CC4F5D}">
      <dgm:prSet/>
      <dgm:spPr/>
      <dgm:t>
        <a:bodyPr/>
        <a:lstStyle/>
        <a:p>
          <a:r>
            <a:rPr lang="en-US" dirty="0" smtClean="0"/>
            <a:t>Vasoconstriction </a:t>
          </a:r>
        </a:p>
      </dgm:t>
    </dgm:pt>
    <dgm:pt modelId="{71BF7463-4DC9-480E-9C98-3D5EA948D807}" type="parTrans" cxnId="{E61FADB6-53C2-43BA-8F9B-AA97D6F74302}">
      <dgm:prSet/>
      <dgm:spPr/>
      <dgm:t>
        <a:bodyPr/>
        <a:lstStyle/>
        <a:p>
          <a:endParaRPr lang="en-US"/>
        </a:p>
      </dgm:t>
    </dgm:pt>
    <dgm:pt modelId="{863C34C6-7902-4495-9D73-F0993B9DBE0D}" type="sibTrans" cxnId="{E61FADB6-53C2-43BA-8F9B-AA97D6F74302}">
      <dgm:prSet/>
      <dgm:spPr/>
      <dgm:t>
        <a:bodyPr/>
        <a:lstStyle/>
        <a:p>
          <a:endParaRPr lang="en-US"/>
        </a:p>
      </dgm:t>
    </dgm:pt>
    <dgm:pt modelId="{9E6D9596-26EA-4820-9937-655E7211DA2D}">
      <dgm:prSet/>
      <dgm:spPr/>
      <dgm:t>
        <a:bodyPr/>
        <a:lstStyle/>
        <a:p>
          <a:r>
            <a:rPr lang="en-US" dirty="0" smtClean="0"/>
            <a:t>T10-L2 innervates the intestines</a:t>
          </a:r>
        </a:p>
      </dgm:t>
    </dgm:pt>
    <dgm:pt modelId="{7CA93DFF-63C5-4981-B54E-1AEB2060DB7A}" type="parTrans" cxnId="{D30C6ADB-EF25-46CD-9DAD-C5217B99D978}">
      <dgm:prSet/>
      <dgm:spPr/>
      <dgm:t>
        <a:bodyPr/>
        <a:lstStyle/>
        <a:p>
          <a:endParaRPr lang="en-US"/>
        </a:p>
      </dgm:t>
    </dgm:pt>
    <dgm:pt modelId="{421C8624-3CB4-458B-AFAB-071C69A922BE}" type="sibTrans" cxnId="{D30C6ADB-EF25-46CD-9DAD-C5217B99D978}">
      <dgm:prSet/>
      <dgm:spPr/>
      <dgm:t>
        <a:bodyPr/>
        <a:lstStyle/>
        <a:p>
          <a:endParaRPr lang="en-US"/>
        </a:p>
      </dgm:t>
    </dgm:pt>
    <dgm:pt modelId="{C9EE31A1-DC3B-40F0-BD79-FC9BA33F9E1D}">
      <dgm:prSet/>
      <dgm:spPr/>
      <dgm:t>
        <a:bodyPr/>
        <a:lstStyle/>
        <a:p>
          <a:r>
            <a:rPr lang="en-US" dirty="0" smtClean="0"/>
            <a:t>Increases secretions</a:t>
          </a:r>
        </a:p>
      </dgm:t>
    </dgm:pt>
    <dgm:pt modelId="{A350F5B8-5C7F-43F0-829A-ABA7AC13914D}" type="parTrans" cxnId="{CEA509F0-B6D7-43FA-93AE-BCD690D3E2E3}">
      <dgm:prSet/>
      <dgm:spPr/>
      <dgm:t>
        <a:bodyPr/>
        <a:lstStyle/>
        <a:p>
          <a:endParaRPr lang="en-US"/>
        </a:p>
      </dgm:t>
    </dgm:pt>
    <dgm:pt modelId="{3C47C06C-E653-4A55-844D-08E719449A12}" type="sibTrans" cxnId="{CEA509F0-B6D7-43FA-93AE-BCD690D3E2E3}">
      <dgm:prSet/>
      <dgm:spPr/>
      <dgm:t>
        <a:bodyPr/>
        <a:lstStyle/>
        <a:p>
          <a:endParaRPr lang="en-US"/>
        </a:p>
      </dgm:t>
    </dgm:pt>
    <dgm:pt modelId="{2062B5F8-60FC-4829-B195-94D34EA73C6A}">
      <dgm:prSet/>
      <dgm:spPr/>
      <dgm:t>
        <a:bodyPr/>
        <a:lstStyle/>
        <a:p>
          <a:r>
            <a:rPr lang="en-US" dirty="0" smtClean="0"/>
            <a:t>Vasodilation</a:t>
          </a:r>
        </a:p>
      </dgm:t>
    </dgm:pt>
    <dgm:pt modelId="{8C4E7650-0B0A-4AC8-A6B3-A4CCA292F07B}" type="parTrans" cxnId="{B2B54386-66C0-4211-9600-180D0AEBA46D}">
      <dgm:prSet/>
      <dgm:spPr/>
      <dgm:t>
        <a:bodyPr/>
        <a:lstStyle/>
        <a:p>
          <a:endParaRPr lang="en-US"/>
        </a:p>
      </dgm:t>
    </dgm:pt>
    <dgm:pt modelId="{05AAF0E3-25D7-48BA-8B00-E9035CC90580}" type="sibTrans" cxnId="{B2B54386-66C0-4211-9600-180D0AEBA46D}">
      <dgm:prSet/>
      <dgm:spPr/>
      <dgm:t>
        <a:bodyPr/>
        <a:lstStyle/>
        <a:p>
          <a:endParaRPr lang="en-US"/>
        </a:p>
      </dgm:t>
    </dgm:pt>
    <dgm:pt modelId="{11F22FCA-1E29-4D2E-AC3F-DE9F14540B27}">
      <dgm:prSet/>
      <dgm:spPr/>
      <dgm:t>
        <a:bodyPr/>
        <a:lstStyle/>
        <a:p>
          <a:r>
            <a:rPr lang="en-US" b="1" dirty="0" smtClean="0"/>
            <a:t>Relaxation of sphincters </a:t>
          </a:r>
        </a:p>
      </dgm:t>
    </dgm:pt>
    <dgm:pt modelId="{C717C0F1-5461-426A-9199-09980E30AF35}" type="parTrans" cxnId="{6444DEE6-4357-48EE-8003-E267CECD8469}">
      <dgm:prSet/>
      <dgm:spPr/>
      <dgm:t>
        <a:bodyPr/>
        <a:lstStyle/>
        <a:p>
          <a:endParaRPr lang="en-US"/>
        </a:p>
      </dgm:t>
    </dgm:pt>
    <dgm:pt modelId="{A41EB907-E479-46B1-97F8-4F891C315643}" type="sibTrans" cxnId="{6444DEE6-4357-48EE-8003-E267CECD8469}">
      <dgm:prSet/>
      <dgm:spPr/>
      <dgm:t>
        <a:bodyPr/>
        <a:lstStyle/>
        <a:p>
          <a:endParaRPr lang="en-US"/>
        </a:p>
      </dgm:t>
    </dgm:pt>
    <dgm:pt modelId="{DAD58702-E05D-5C48-AB46-9792F672CB22}">
      <dgm:prSet/>
      <dgm:spPr/>
      <dgm:t>
        <a:bodyPr/>
        <a:lstStyle/>
        <a:p>
          <a:r>
            <a:rPr lang="en-US" dirty="0" err="1" smtClean="0"/>
            <a:t>Vagus</a:t>
          </a:r>
          <a:r>
            <a:rPr lang="en-US" dirty="0" smtClean="0"/>
            <a:t> innervates down to splenic flexure of colon</a:t>
          </a:r>
        </a:p>
      </dgm:t>
    </dgm:pt>
    <dgm:pt modelId="{B804D25C-E2D4-DF4C-AE3C-5643731B4D8D}" type="parTrans" cxnId="{89FF403A-829B-2945-B94B-81697534A60D}">
      <dgm:prSet/>
      <dgm:spPr/>
      <dgm:t>
        <a:bodyPr/>
        <a:lstStyle/>
        <a:p>
          <a:endParaRPr lang="en-US"/>
        </a:p>
      </dgm:t>
    </dgm:pt>
    <dgm:pt modelId="{92BCE8DC-539B-D548-B96D-01FFF2EF5E4F}" type="sibTrans" cxnId="{89FF403A-829B-2945-B94B-81697534A60D}">
      <dgm:prSet/>
      <dgm:spPr/>
      <dgm:t>
        <a:bodyPr/>
        <a:lstStyle/>
        <a:p>
          <a:endParaRPr lang="en-US"/>
        </a:p>
      </dgm:t>
    </dgm:pt>
    <dgm:pt modelId="{D93BD6C9-CADB-6142-819C-B61DE36D7482}">
      <dgm:prSet/>
      <dgm:spPr/>
      <dgm:t>
        <a:bodyPr/>
        <a:lstStyle/>
        <a:p>
          <a:r>
            <a:rPr lang="en-US" dirty="0" smtClean="0"/>
            <a:t>S2-4 innervates distal colon</a:t>
          </a:r>
        </a:p>
      </dgm:t>
    </dgm:pt>
    <dgm:pt modelId="{E14E471C-6B47-2347-B624-884BCC4458BA}" type="parTrans" cxnId="{E14957A3-D248-1546-A13D-E8E18BF144D8}">
      <dgm:prSet/>
      <dgm:spPr/>
      <dgm:t>
        <a:bodyPr/>
        <a:lstStyle/>
        <a:p>
          <a:endParaRPr lang="en-US"/>
        </a:p>
      </dgm:t>
    </dgm:pt>
    <dgm:pt modelId="{04028D38-C4B8-E948-9CEC-D6F4501A860A}" type="sibTrans" cxnId="{E14957A3-D248-1546-A13D-E8E18BF144D8}">
      <dgm:prSet/>
      <dgm:spPr/>
      <dgm:t>
        <a:bodyPr/>
        <a:lstStyle/>
        <a:p>
          <a:endParaRPr lang="en-US"/>
        </a:p>
      </dgm:t>
    </dgm:pt>
    <dgm:pt modelId="{160881E8-6300-41D6-B918-ADE2C1A500D1}" type="pres">
      <dgm:prSet presAssocID="{4FB2FBA7-4AF3-4855-9611-FB702A29D90B}" presName="Name0" presStyleCnt="0">
        <dgm:presLayoutVars>
          <dgm:dir/>
          <dgm:animLvl val="lvl"/>
          <dgm:resizeHandles val="exact"/>
        </dgm:presLayoutVars>
      </dgm:prSet>
      <dgm:spPr/>
      <dgm:t>
        <a:bodyPr/>
        <a:lstStyle/>
        <a:p>
          <a:endParaRPr lang="en-US"/>
        </a:p>
      </dgm:t>
    </dgm:pt>
    <dgm:pt modelId="{68A3669F-5590-4E3B-ACB6-75474461FE7B}" type="pres">
      <dgm:prSet presAssocID="{638EC785-AA86-43C3-A6A9-7E2F36D6231B}" presName="linNode" presStyleCnt="0"/>
      <dgm:spPr/>
      <dgm:t>
        <a:bodyPr/>
        <a:lstStyle/>
        <a:p>
          <a:endParaRPr lang="en-US"/>
        </a:p>
      </dgm:t>
    </dgm:pt>
    <dgm:pt modelId="{2E58924A-61FB-4FAE-A7EE-4867E398EBA1}" type="pres">
      <dgm:prSet presAssocID="{638EC785-AA86-43C3-A6A9-7E2F36D6231B}" presName="parentText" presStyleLbl="node1" presStyleIdx="0" presStyleCnt="2" custLinFactNeighborY="-363">
        <dgm:presLayoutVars>
          <dgm:chMax val="1"/>
          <dgm:bulletEnabled val="1"/>
        </dgm:presLayoutVars>
      </dgm:prSet>
      <dgm:spPr/>
      <dgm:t>
        <a:bodyPr/>
        <a:lstStyle/>
        <a:p>
          <a:endParaRPr lang="en-US"/>
        </a:p>
      </dgm:t>
    </dgm:pt>
    <dgm:pt modelId="{06251E96-0E14-4023-B453-C80D2D93F885}" type="pres">
      <dgm:prSet presAssocID="{638EC785-AA86-43C3-A6A9-7E2F36D6231B}" presName="descendantText" presStyleLbl="alignAccFollowNode1" presStyleIdx="0" presStyleCnt="2">
        <dgm:presLayoutVars>
          <dgm:bulletEnabled val="1"/>
        </dgm:presLayoutVars>
      </dgm:prSet>
      <dgm:spPr/>
      <dgm:t>
        <a:bodyPr/>
        <a:lstStyle/>
        <a:p>
          <a:endParaRPr lang="en-US"/>
        </a:p>
      </dgm:t>
    </dgm:pt>
    <dgm:pt modelId="{2ECFE66F-C21E-421A-AC3B-1B152022BA88}" type="pres">
      <dgm:prSet presAssocID="{56349E66-FAF5-4E00-815A-E5EB71CF0967}" presName="sp" presStyleCnt="0"/>
      <dgm:spPr/>
      <dgm:t>
        <a:bodyPr/>
        <a:lstStyle/>
        <a:p>
          <a:endParaRPr lang="en-US"/>
        </a:p>
      </dgm:t>
    </dgm:pt>
    <dgm:pt modelId="{9379930F-7B6A-4C71-BA0B-8CE3832C382E}" type="pres">
      <dgm:prSet presAssocID="{A88BE078-C36F-4E91-9AC0-FF57EE0694BD}" presName="linNode" presStyleCnt="0"/>
      <dgm:spPr/>
      <dgm:t>
        <a:bodyPr/>
        <a:lstStyle/>
        <a:p>
          <a:endParaRPr lang="en-US"/>
        </a:p>
      </dgm:t>
    </dgm:pt>
    <dgm:pt modelId="{80F721CF-B361-461A-9416-684667C507FC}" type="pres">
      <dgm:prSet presAssocID="{A88BE078-C36F-4E91-9AC0-FF57EE0694BD}" presName="parentText" presStyleLbl="node1" presStyleIdx="1" presStyleCnt="2">
        <dgm:presLayoutVars>
          <dgm:chMax val="1"/>
          <dgm:bulletEnabled val="1"/>
        </dgm:presLayoutVars>
      </dgm:prSet>
      <dgm:spPr/>
      <dgm:t>
        <a:bodyPr/>
        <a:lstStyle/>
        <a:p>
          <a:endParaRPr lang="en-US"/>
        </a:p>
      </dgm:t>
    </dgm:pt>
    <dgm:pt modelId="{9C1B4DD4-9024-4760-99A4-52F90B6BB39F}" type="pres">
      <dgm:prSet presAssocID="{A88BE078-C36F-4E91-9AC0-FF57EE0694BD}" presName="descendantText" presStyleLbl="alignAccFollowNode1" presStyleIdx="1" presStyleCnt="2">
        <dgm:presLayoutVars>
          <dgm:bulletEnabled val="1"/>
        </dgm:presLayoutVars>
      </dgm:prSet>
      <dgm:spPr/>
      <dgm:t>
        <a:bodyPr/>
        <a:lstStyle/>
        <a:p>
          <a:endParaRPr lang="en-US"/>
        </a:p>
      </dgm:t>
    </dgm:pt>
  </dgm:ptLst>
  <dgm:cxnLst>
    <dgm:cxn modelId="{D30C6ADB-EF25-46CD-9DAD-C5217B99D978}" srcId="{638EC785-AA86-43C3-A6A9-7E2F36D6231B}" destId="{9E6D9596-26EA-4820-9937-655E7211DA2D}" srcOrd="3" destOrd="0" parTransId="{7CA93DFF-63C5-4981-B54E-1AEB2060DB7A}" sibTransId="{421C8624-3CB4-458B-AFAB-071C69A922BE}"/>
    <dgm:cxn modelId="{CEA509F0-B6D7-43FA-93AE-BCD690D3E2E3}" srcId="{A88BE078-C36F-4E91-9AC0-FF57EE0694BD}" destId="{C9EE31A1-DC3B-40F0-BD79-FC9BA33F9E1D}" srcOrd="1" destOrd="0" parTransId="{A350F5B8-5C7F-43F0-829A-ABA7AC13914D}" sibTransId="{3C47C06C-E653-4A55-844D-08E719449A12}"/>
    <dgm:cxn modelId="{A74F080D-5495-2F4B-AB6A-6D6828DF3A46}" type="presOf" srcId="{D93BD6C9-CADB-6142-819C-B61DE36D7482}" destId="{9C1B4DD4-9024-4760-99A4-52F90B6BB39F}" srcOrd="0" destOrd="5" presId="urn:microsoft.com/office/officeart/2005/8/layout/vList5"/>
    <dgm:cxn modelId="{2655D73C-E7E2-6147-B9AC-F78209DF9D56}" type="presOf" srcId="{2062B5F8-60FC-4829-B195-94D34EA73C6A}" destId="{9C1B4DD4-9024-4760-99A4-52F90B6BB39F}" srcOrd="0" destOrd="2" presId="urn:microsoft.com/office/officeart/2005/8/layout/vList5"/>
    <dgm:cxn modelId="{5D829F4F-7B26-9A4B-8BA8-184D14EF27CA}" type="presOf" srcId="{012BA1FF-90FF-4274-845F-D95CF3B5CD49}" destId="{9C1B4DD4-9024-4760-99A4-52F90B6BB39F}" srcOrd="0" destOrd="0" presId="urn:microsoft.com/office/officeart/2005/8/layout/vList5"/>
    <dgm:cxn modelId="{6DFC95D8-2E63-3248-B439-E9F422B19F4E}" type="presOf" srcId="{DAD58702-E05D-5C48-AB46-9792F672CB22}" destId="{9C1B4DD4-9024-4760-99A4-52F90B6BB39F}" srcOrd="0" destOrd="4" presId="urn:microsoft.com/office/officeart/2005/8/layout/vList5"/>
    <dgm:cxn modelId="{3E44F856-26D1-954C-989F-23E8343E595F}" type="presOf" srcId="{29AF02B4-C0B1-43D5-8528-424ED1CC4F5D}" destId="{06251E96-0E14-4023-B453-C80D2D93F885}" srcOrd="0" destOrd="2" presId="urn:microsoft.com/office/officeart/2005/8/layout/vList5"/>
    <dgm:cxn modelId="{E61FADB6-53C2-43BA-8F9B-AA97D6F74302}" srcId="{638EC785-AA86-43C3-A6A9-7E2F36D6231B}" destId="{29AF02B4-C0B1-43D5-8528-424ED1CC4F5D}" srcOrd="2" destOrd="0" parTransId="{71BF7463-4DC9-480E-9C98-3D5EA948D807}" sibTransId="{863C34C6-7902-4495-9D73-F0993B9DBE0D}"/>
    <dgm:cxn modelId="{FEF1C105-6A99-4ACC-9C01-BA35E1BB7046}" srcId="{638EC785-AA86-43C3-A6A9-7E2F36D6231B}" destId="{93C2DF32-68B3-49DE-897F-5AECAB134F65}" srcOrd="0" destOrd="0" parTransId="{DAFE5FE3-1424-4592-9E8F-657113D538E2}" sibTransId="{90D85D9A-84C0-4052-8B65-52E4C4991049}"/>
    <dgm:cxn modelId="{B3A1732D-2628-4E4D-858D-FC997C4CC76F}" srcId="{A88BE078-C36F-4E91-9AC0-FF57EE0694BD}" destId="{012BA1FF-90FF-4274-845F-D95CF3B5CD49}" srcOrd="0" destOrd="0" parTransId="{D008C896-34EC-4CA0-9C74-CABA1A2365D1}" sibTransId="{F871FFC9-6A2F-49AD-AF92-646C5753C0AF}"/>
    <dgm:cxn modelId="{17719E41-99DE-A245-9C12-3A7E1314710E}" type="presOf" srcId="{C9EE31A1-DC3B-40F0-BD79-FC9BA33F9E1D}" destId="{9C1B4DD4-9024-4760-99A4-52F90B6BB39F}" srcOrd="0" destOrd="1" presId="urn:microsoft.com/office/officeart/2005/8/layout/vList5"/>
    <dgm:cxn modelId="{15BC01A8-730A-744F-A635-00AA1DDBE29D}" type="presOf" srcId="{35B9652E-E7AB-4FA0-B9F5-B696855082F9}" destId="{06251E96-0E14-4023-B453-C80D2D93F885}" srcOrd="0" destOrd="1" presId="urn:microsoft.com/office/officeart/2005/8/layout/vList5"/>
    <dgm:cxn modelId="{B9699A61-16D5-4B44-9F05-EFED85DD26D0}" srcId="{638EC785-AA86-43C3-A6A9-7E2F36D6231B}" destId="{35B9652E-E7AB-4FA0-B9F5-B696855082F9}" srcOrd="1" destOrd="0" parTransId="{C3B18562-63DF-461D-8DC7-05D6F204C80E}" sibTransId="{1E468D26-D614-4BB4-9783-D15EA946038B}"/>
    <dgm:cxn modelId="{BCF3AB4F-B92F-4103-A045-ECAAA4400054}" srcId="{4FB2FBA7-4AF3-4855-9611-FB702A29D90B}" destId="{638EC785-AA86-43C3-A6A9-7E2F36D6231B}" srcOrd="0" destOrd="0" parTransId="{375F8C6A-4F56-44D3-BC58-56DCC58DEB9D}" sibTransId="{56349E66-FAF5-4E00-815A-E5EB71CF0967}"/>
    <dgm:cxn modelId="{89FF403A-829B-2945-B94B-81697534A60D}" srcId="{A88BE078-C36F-4E91-9AC0-FF57EE0694BD}" destId="{DAD58702-E05D-5C48-AB46-9792F672CB22}" srcOrd="4" destOrd="0" parTransId="{B804D25C-E2D4-DF4C-AE3C-5643731B4D8D}" sibTransId="{92BCE8DC-539B-D548-B96D-01FFF2EF5E4F}"/>
    <dgm:cxn modelId="{FCF4F22D-B829-4041-8139-A06B08B92089}" type="presOf" srcId="{11F22FCA-1E29-4D2E-AC3F-DE9F14540B27}" destId="{9C1B4DD4-9024-4760-99A4-52F90B6BB39F}" srcOrd="0" destOrd="3" presId="urn:microsoft.com/office/officeart/2005/8/layout/vList5"/>
    <dgm:cxn modelId="{E14957A3-D248-1546-A13D-E8E18BF144D8}" srcId="{A88BE078-C36F-4E91-9AC0-FF57EE0694BD}" destId="{D93BD6C9-CADB-6142-819C-B61DE36D7482}" srcOrd="5" destOrd="0" parTransId="{E14E471C-6B47-2347-B624-884BCC4458BA}" sibTransId="{04028D38-C4B8-E948-9CEC-D6F4501A860A}"/>
    <dgm:cxn modelId="{B2B54386-66C0-4211-9600-180D0AEBA46D}" srcId="{A88BE078-C36F-4E91-9AC0-FF57EE0694BD}" destId="{2062B5F8-60FC-4829-B195-94D34EA73C6A}" srcOrd="2" destOrd="0" parTransId="{8C4E7650-0B0A-4AC8-A6B3-A4CCA292F07B}" sibTransId="{05AAF0E3-25D7-48BA-8B00-E9035CC90580}"/>
    <dgm:cxn modelId="{6444DEE6-4357-48EE-8003-E267CECD8469}" srcId="{A88BE078-C36F-4E91-9AC0-FF57EE0694BD}" destId="{11F22FCA-1E29-4D2E-AC3F-DE9F14540B27}" srcOrd="3" destOrd="0" parTransId="{C717C0F1-5461-426A-9199-09980E30AF35}" sibTransId="{A41EB907-E479-46B1-97F8-4F891C315643}"/>
    <dgm:cxn modelId="{8F61777E-113C-2440-A109-8C9349315E57}" type="presOf" srcId="{638EC785-AA86-43C3-A6A9-7E2F36D6231B}" destId="{2E58924A-61FB-4FAE-A7EE-4867E398EBA1}" srcOrd="0" destOrd="0" presId="urn:microsoft.com/office/officeart/2005/8/layout/vList5"/>
    <dgm:cxn modelId="{376B0AEF-340F-F44D-8231-2951967242F2}" type="presOf" srcId="{93C2DF32-68B3-49DE-897F-5AECAB134F65}" destId="{06251E96-0E14-4023-B453-C80D2D93F885}" srcOrd="0" destOrd="0" presId="urn:microsoft.com/office/officeart/2005/8/layout/vList5"/>
    <dgm:cxn modelId="{B59C1B36-4473-4244-AC71-59F5BF96DBC8}" srcId="{4FB2FBA7-4AF3-4855-9611-FB702A29D90B}" destId="{A88BE078-C36F-4E91-9AC0-FF57EE0694BD}" srcOrd="1" destOrd="0" parTransId="{7CF3B4FE-169C-4C99-948C-FB0589517DC4}" sibTransId="{DBB51E14-84D0-4ED2-BA19-596E5FA4F07B}"/>
    <dgm:cxn modelId="{82BCA534-C2F1-CF4A-A099-0666D10B28EA}" type="presOf" srcId="{A88BE078-C36F-4E91-9AC0-FF57EE0694BD}" destId="{80F721CF-B361-461A-9416-684667C507FC}" srcOrd="0" destOrd="0" presId="urn:microsoft.com/office/officeart/2005/8/layout/vList5"/>
    <dgm:cxn modelId="{D99B3D9E-C77F-0643-80F6-DA05C606740F}" type="presOf" srcId="{4FB2FBA7-4AF3-4855-9611-FB702A29D90B}" destId="{160881E8-6300-41D6-B918-ADE2C1A500D1}" srcOrd="0" destOrd="0" presId="urn:microsoft.com/office/officeart/2005/8/layout/vList5"/>
    <dgm:cxn modelId="{44969065-31AC-DE43-993D-7D4BDEED465B}" type="presOf" srcId="{9E6D9596-26EA-4820-9937-655E7211DA2D}" destId="{06251E96-0E14-4023-B453-C80D2D93F885}" srcOrd="0" destOrd="3" presId="urn:microsoft.com/office/officeart/2005/8/layout/vList5"/>
    <dgm:cxn modelId="{AEE770AB-A992-5642-8CFE-96DB15D97CAA}" type="presParOf" srcId="{160881E8-6300-41D6-B918-ADE2C1A500D1}" destId="{68A3669F-5590-4E3B-ACB6-75474461FE7B}" srcOrd="0" destOrd="0" presId="urn:microsoft.com/office/officeart/2005/8/layout/vList5"/>
    <dgm:cxn modelId="{2E9B2BCD-25F8-BE47-9341-C77CEB5F819A}" type="presParOf" srcId="{68A3669F-5590-4E3B-ACB6-75474461FE7B}" destId="{2E58924A-61FB-4FAE-A7EE-4867E398EBA1}" srcOrd="0" destOrd="0" presId="urn:microsoft.com/office/officeart/2005/8/layout/vList5"/>
    <dgm:cxn modelId="{E59AEFC6-4960-1745-8567-4B50051B78D9}" type="presParOf" srcId="{68A3669F-5590-4E3B-ACB6-75474461FE7B}" destId="{06251E96-0E14-4023-B453-C80D2D93F885}" srcOrd="1" destOrd="0" presId="urn:microsoft.com/office/officeart/2005/8/layout/vList5"/>
    <dgm:cxn modelId="{B76F60FC-1242-BD4C-8359-491C4E7AF055}" type="presParOf" srcId="{160881E8-6300-41D6-B918-ADE2C1A500D1}" destId="{2ECFE66F-C21E-421A-AC3B-1B152022BA88}" srcOrd="1" destOrd="0" presId="urn:microsoft.com/office/officeart/2005/8/layout/vList5"/>
    <dgm:cxn modelId="{0983DCE7-6F86-7F4D-BAA7-252EEB1EACA6}" type="presParOf" srcId="{160881E8-6300-41D6-B918-ADE2C1A500D1}" destId="{9379930F-7B6A-4C71-BA0B-8CE3832C382E}" srcOrd="2" destOrd="0" presId="urn:microsoft.com/office/officeart/2005/8/layout/vList5"/>
    <dgm:cxn modelId="{84FA877C-67F4-FC4E-B0B3-8C7DE451BB02}" type="presParOf" srcId="{9379930F-7B6A-4C71-BA0B-8CE3832C382E}" destId="{80F721CF-B361-461A-9416-684667C507FC}" srcOrd="0" destOrd="0" presId="urn:microsoft.com/office/officeart/2005/8/layout/vList5"/>
    <dgm:cxn modelId="{1B5ACE06-6BFC-E641-A8DB-5E734C428AFC}" type="presParOf" srcId="{9379930F-7B6A-4C71-BA0B-8CE3832C382E}" destId="{9C1B4DD4-9024-4760-99A4-52F90B6BB39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1E96-0E14-4023-B453-C80D2D93F885}">
      <dsp:nvSpPr>
        <dsp:cNvPr id="0" name=""/>
        <dsp:cNvSpPr/>
      </dsp:nvSpPr>
      <dsp:spPr>
        <a:xfrm rot="5400000">
          <a:off x="4726132" y="-1505533"/>
          <a:ext cx="1843623" cy="53157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Decreased motility in the gut : constipation, distention</a:t>
          </a:r>
          <a:endParaRPr lang="en-US" sz="1900" kern="1200" dirty="0">
            <a:latin typeface="Tahoma" pitchFamily="34" charset="0"/>
            <a:cs typeface="Tahoma" pitchFamily="34" charset="0"/>
          </a:endParaRPr>
        </a:p>
        <a:p>
          <a:pPr marL="171450" lvl="1" indent="-171450" algn="l" defTabSz="844550">
            <a:lnSpc>
              <a:spcPct val="90000"/>
            </a:lnSpc>
            <a:spcBef>
              <a:spcPct val="0"/>
            </a:spcBef>
            <a:spcAft>
              <a:spcPct val="15000"/>
            </a:spcAft>
            <a:buChar char="••"/>
          </a:pPr>
          <a:r>
            <a:rPr lang="en-US" sz="1900" b="1" kern="1200" dirty="0" smtClean="0"/>
            <a:t>Contraction of the sphincters (including LES)</a:t>
          </a:r>
        </a:p>
        <a:p>
          <a:pPr marL="171450" lvl="1" indent="-171450" algn="l" defTabSz="844550">
            <a:lnSpc>
              <a:spcPct val="90000"/>
            </a:lnSpc>
            <a:spcBef>
              <a:spcPct val="0"/>
            </a:spcBef>
            <a:spcAft>
              <a:spcPct val="15000"/>
            </a:spcAft>
            <a:buChar char="••"/>
          </a:pPr>
          <a:r>
            <a:rPr lang="en-US" sz="1900" b="1" kern="1200" dirty="0" smtClean="0"/>
            <a:t>Vasoconstriction </a:t>
          </a:r>
        </a:p>
        <a:p>
          <a:pPr marL="171450" lvl="1" indent="-171450" algn="l" defTabSz="844550">
            <a:lnSpc>
              <a:spcPct val="90000"/>
            </a:lnSpc>
            <a:spcBef>
              <a:spcPct val="0"/>
            </a:spcBef>
            <a:spcAft>
              <a:spcPct val="15000"/>
            </a:spcAft>
            <a:buChar char="••"/>
          </a:pPr>
          <a:r>
            <a:rPr lang="en-US" sz="1900" b="1" kern="1200" dirty="0" smtClean="0"/>
            <a:t>Decreased mucosal defenses in the stomach</a:t>
          </a:r>
        </a:p>
        <a:p>
          <a:pPr marL="171450" lvl="1" indent="-171450" algn="l" defTabSz="844550">
            <a:lnSpc>
              <a:spcPct val="90000"/>
            </a:lnSpc>
            <a:spcBef>
              <a:spcPct val="0"/>
            </a:spcBef>
            <a:spcAft>
              <a:spcPct val="15000"/>
            </a:spcAft>
            <a:buChar char="••"/>
          </a:pPr>
          <a:r>
            <a:rPr lang="en-US" sz="1900" b="1" kern="1200" dirty="0" smtClean="0"/>
            <a:t>From T5-T9</a:t>
          </a:r>
        </a:p>
      </dsp:txBody>
      <dsp:txXfrm rot="-5400000">
        <a:off x="2990088" y="320509"/>
        <a:ext cx="5225714" cy="1663627"/>
      </dsp:txXfrm>
    </dsp:sp>
    <dsp:sp modelId="{2E58924A-61FB-4FAE-A7EE-4867E398EBA1}">
      <dsp:nvSpPr>
        <dsp:cNvPr id="0" name=""/>
        <dsp:cNvSpPr/>
      </dsp:nvSpPr>
      <dsp:spPr>
        <a:xfrm>
          <a:off x="0" y="11"/>
          <a:ext cx="2990088" cy="2304529"/>
        </a:xfrm>
        <a:prstGeom prst="roundRect">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Sympathetics</a:t>
          </a:r>
        </a:p>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Increased tone causes:</a:t>
          </a:r>
          <a:endParaRPr lang="en-US" sz="2500" kern="1200" dirty="0">
            <a:latin typeface="Tahoma" pitchFamily="34" charset="0"/>
            <a:cs typeface="Tahoma" pitchFamily="34" charset="0"/>
          </a:endParaRPr>
        </a:p>
      </dsp:txBody>
      <dsp:txXfrm>
        <a:off x="112498" y="112509"/>
        <a:ext cx="2765092" cy="2079533"/>
      </dsp:txXfrm>
    </dsp:sp>
    <dsp:sp modelId="{9C1B4DD4-9024-4760-99A4-52F90B6BB39F}">
      <dsp:nvSpPr>
        <dsp:cNvPr id="0" name=""/>
        <dsp:cNvSpPr/>
      </dsp:nvSpPr>
      <dsp:spPr>
        <a:xfrm rot="5400000">
          <a:off x="4726132" y="914221"/>
          <a:ext cx="1843623" cy="53157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Increases motility and peristalsis</a:t>
          </a:r>
          <a:endParaRPr lang="en-US" sz="1900" kern="1200" dirty="0">
            <a:latin typeface="Tahoma" pitchFamily="34" charset="0"/>
            <a:cs typeface="Tahoma" pitchFamily="34" charset="0"/>
          </a:endParaRPr>
        </a:p>
        <a:p>
          <a:pPr marL="171450" lvl="1" indent="-171450" algn="l" defTabSz="844550">
            <a:lnSpc>
              <a:spcPct val="90000"/>
            </a:lnSpc>
            <a:spcBef>
              <a:spcPct val="0"/>
            </a:spcBef>
            <a:spcAft>
              <a:spcPct val="15000"/>
            </a:spcAft>
            <a:buChar char="••"/>
          </a:pPr>
          <a:r>
            <a:rPr lang="en-US" sz="1900" b="1" kern="1200" dirty="0" smtClean="0"/>
            <a:t>Increases secretions</a:t>
          </a:r>
        </a:p>
        <a:p>
          <a:pPr marL="171450" lvl="1" indent="-171450" algn="l" defTabSz="844550">
            <a:lnSpc>
              <a:spcPct val="90000"/>
            </a:lnSpc>
            <a:spcBef>
              <a:spcPct val="0"/>
            </a:spcBef>
            <a:spcAft>
              <a:spcPct val="15000"/>
            </a:spcAft>
            <a:buChar char="••"/>
          </a:pPr>
          <a:r>
            <a:rPr lang="en-US" sz="1900" kern="1200" dirty="0" smtClean="0"/>
            <a:t>Vasodilation</a:t>
          </a:r>
        </a:p>
        <a:p>
          <a:pPr marL="171450" lvl="1" indent="-171450" algn="l" defTabSz="844550">
            <a:lnSpc>
              <a:spcPct val="90000"/>
            </a:lnSpc>
            <a:spcBef>
              <a:spcPct val="0"/>
            </a:spcBef>
            <a:spcAft>
              <a:spcPct val="15000"/>
            </a:spcAft>
            <a:buChar char="••"/>
          </a:pPr>
          <a:r>
            <a:rPr lang="en-US" sz="1900" b="1" kern="1200" dirty="0" smtClean="0"/>
            <a:t>Relaxation of sphincters</a:t>
          </a:r>
        </a:p>
        <a:p>
          <a:pPr marL="171450" lvl="1" indent="-171450" algn="l" defTabSz="844550">
            <a:lnSpc>
              <a:spcPct val="90000"/>
            </a:lnSpc>
            <a:spcBef>
              <a:spcPct val="0"/>
            </a:spcBef>
            <a:spcAft>
              <a:spcPct val="15000"/>
            </a:spcAft>
            <a:buChar char="••"/>
          </a:pPr>
          <a:r>
            <a:rPr lang="en-US" sz="1900" b="1" kern="1200" dirty="0" smtClean="0"/>
            <a:t>From </a:t>
          </a:r>
          <a:r>
            <a:rPr lang="en-US" sz="1900" b="1" kern="1200" dirty="0" err="1" smtClean="0"/>
            <a:t>Vagus</a:t>
          </a:r>
          <a:r>
            <a:rPr lang="en-US" sz="1900" b="1" kern="1200" dirty="0" smtClean="0"/>
            <a:t> </a:t>
          </a:r>
        </a:p>
      </dsp:txBody>
      <dsp:txXfrm rot="-5400000">
        <a:off x="2990088" y="2740263"/>
        <a:ext cx="5225714" cy="1663627"/>
      </dsp:txXfrm>
    </dsp:sp>
    <dsp:sp modelId="{80F721CF-B361-461A-9416-684667C507FC}">
      <dsp:nvSpPr>
        <dsp:cNvPr id="0" name=""/>
        <dsp:cNvSpPr/>
      </dsp:nvSpPr>
      <dsp:spPr>
        <a:xfrm>
          <a:off x="0" y="2419813"/>
          <a:ext cx="2990088" cy="2304529"/>
        </a:xfrm>
        <a:prstGeom prst="roundRect">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Parasympathetics</a:t>
          </a:r>
        </a:p>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Increased tone causes:</a:t>
          </a:r>
          <a:endParaRPr lang="en-US" sz="2500" kern="1200" dirty="0">
            <a:latin typeface="Tahoma" pitchFamily="34" charset="0"/>
            <a:cs typeface="Tahoma" pitchFamily="34" charset="0"/>
          </a:endParaRPr>
        </a:p>
      </dsp:txBody>
      <dsp:txXfrm>
        <a:off x="112498" y="2532311"/>
        <a:ext cx="2765092" cy="2079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1E96-0E14-4023-B453-C80D2D93F885}">
      <dsp:nvSpPr>
        <dsp:cNvPr id="0" name=""/>
        <dsp:cNvSpPr/>
      </dsp:nvSpPr>
      <dsp:spPr>
        <a:xfrm rot="5400000">
          <a:off x="4726132" y="-1505533"/>
          <a:ext cx="1843623" cy="5315712"/>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Decreased motility in the gut : constipation, distention</a:t>
          </a:r>
          <a:endParaRPr lang="en-US" sz="1700" b="1" kern="1200" dirty="0">
            <a:latin typeface="Tahoma" pitchFamily="34" charset="0"/>
            <a:cs typeface="Tahoma" pitchFamily="34" charset="0"/>
          </a:endParaRPr>
        </a:p>
        <a:p>
          <a:pPr marL="171450" lvl="1" indent="-171450" algn="l" defTabSz="755650">
            <a:lnSpc>
              <a:spcPct val="90000"/>
            </a:lnSpc>
            <a:spcBef>
              <a:spcPct val="0"/>
            </a:spcBef>
            <a:spcAft>
              <a:spcPct val="15000"/>
            </a:spcAft>
            <a:buChar char="••"/>
          </a:pPr>
          <a:r>
            <a:rPr lang="en-US" sz="1700" kern="1200" dirty="0" smtClean="0"/>
            <a:t>Contraction of the sphincters</a:t>
          </a:r>
        </a:p>
        <a:p>
          <a:pPr marL="171450" lvl="1" indent="-171450" algn="l" defTabSz="755650">
            <a:lnSpc>
              <a:spcPct val="90000"/>
            </a:lnSpc>
            <a:spcBef>
              <a:spcPct val="0"/>
            </a:spcBef>
            <a:spcAft>
              <a:spcPct val="15000"/>
            </a:spcAft>
            <a:buChar char="••"/>
          </a:pPr>
          <a:r>
            <a:rPr lang="en-US" sz="1700" kern="1200" dirty="0" smtClean="0"/>
            <a:t>Vasoconstriction </a:t>
          </a:r>
        </a:p>
        <a:p>
          <a:pPr marL="171450" lvl="1" indent="-171450" algn="l" defTabSz="755650">
            <a:lnSpc>
              <a:spcPct val="90000"/>
            </a:lnSpc>
            <a:spcBef>
              <a:spcPct val="0"/>
            </a:spcBef>
            <a:spcAft>
              <a:spcPct val="15000"/>
            </a:spcAft>
            <a:buChar char="••"/>
          </a:pPr>
          <a:r>
            <a:rPr lang="en-US" sz="1700" kern="1200" dirty="0" smtClean="0"/>
            <a:t>T10-L2 innervates the intestines</a:t>
          </a:r>
        </a:p>
      </dsp:txBody>
      <dsp:txXfrm rot="-5400000">
        <a:off x="2990088" y="320509"/>
        <a:ext cx="5225714" cy="1663627"/>
      </dsp:txXfrm>
    </dsp:sp>
    <dsp:sp modelId="{2E58924A-61FB-4FAE-A7EE-4867E398EBA1}">
      <dsp:nvSpPr>
        <dsp:cNvPr id="0" name=""/>
        <dsp:cNvSpPr/>
      </dsp:nvSpPr>
      <dsp:spPr>
        <a:xfrm>
          <a:off x="0" y="0"/>
          <a:ext cx="2990088" cy="2304529"/>
        </a:xfrm>
        <a:prstGeom prst="roundRect">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Sympathetics</a:t>
          </a:r>
        </a:p>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Increased tone causes:</a:t>
          </a:r>
          <a:endParaRPr lang="en-US" sz="2500" kern="1200" dirty="0">
            <a:latin typeface="Tahoma" pitchFamily="34" charset="0"/>
            <a:cs typeface="Tahoma" pitchFamily="34" charset="0"/>
          </a:endParaRPr>
        </a:p>
      </dsp:txBody>
      <dsp:txXfrm>
        <a:off x="112498" y="112498"/>
        <a:ext cx="2765092" cy="2079533"/>
      </dsp:txXfrm>
    </dsp:sp>
    <dsp:sp modelId="{9C1B4DD4-9024-4760-99A4-52F90B6BB39F}">
      <dsp:nvSpPr>
        <dsp:cNvPr id="0" name=""/>
        <dsp:cNvSpPr/>
      </dsp:nvSpPr>
      <dsp:spPr>
        <a:xfrm rot="5400000">
          <a:off x="4726132" y="914221"/>
          <a:ext cx="1843623" cy="5315712"/>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t>Increases motility and peristalsis</a:t>
          </a:r>
          <a:endParaRPr lang="en-US" sz="1700" b="1" kern="1200" dirty="0">
            <a:latin typeface="Tahoma" pitchFamily="34" charset="0"/>
            <a:cs typeface="Tahoma" pitchFamily="34" charset="0"/>
          </a:endParaRPr>
        </a:p>
        <a:p>
          <a:pPr marL="171450" lvl="1" indent="-171450" algn="l" defTabSz="755650">
            <a:lnSpc>
              <a:spcPct val="90000"/>
            </a:lnSpc>
            <a:spcBef>
              <a:spcPct val="0"/>
            </a:spcBef>
            <a:spcAft>
              <a:spcPct val="15000"/>
            </a:spcAft>
            <a:buChar char="••"/>
          </a:pPr>
          <a:r>
            <a:rPr lang="en-US" sz="1700" kern="1200" dirty="0" smtClean="0"/>
            <a:t>Increases secretions</a:t>
          </a:r>
        </a:p>
        <a:p>
          <a:pPr marL="171450" lvl="1" indent="-171450" algn="l" defTabSz="755650">
            <a:lnSpc>
              <a:spcPct val="90000"/>
            </a:lnSpc>
            <a:spcBef>
              <a:spcPct val="0"/>
            </a:spcBef>
            <a:spcAft>
              <a:spcPct val="15000"/>
            </a:spcAft>
            <a:buChar char="••"/>
          </a:pPr>
          <a:r>
            <a:rPr lang="en-US" sz="1700" kern="1200" dirty="0" smtClean="0"/>
            <a:t>Vasodilation</a:t>
          </a:r>
        </a:p>
        <a:p>
          <a:pPr marL="171450" lvl="1" indent="-171450" algn="l" defTabSz="755650">
            <a:lnSpc>
              <a:spcPct val="90000"/>
            </a:lnSpc>
            <a:spcBef>
              <a:spcPct val="0"/>
            </a:spcBef>
            <a:spcAft>
              <a:spcPct val="15000"/>
            </a:spcAft>
            <a:buChar char="••"/>
          </a:pPr>
          <a:r>
            <a:rPr lang="en-US" sz="1700" b="1" kern="1200" dirty="0" smtClean="0"/>
            <a:t>Relaxation of sphincters </a:t>
          </a:r>
        </a:p>
        <a:p>
          <a:pPr marL="171450" lvl="1" indent="-171450" algn="l" defTabSz="755650">
            <a:lnSpc>
              <a:spcPct val="90000"/>
            </a:lnSpc>
            <a:spcBef>
              <a:spcPct val="0"/>
            </a:spcBef>
            <a:spcAft>
              <a:spcPct val="15000"/>
            </a:spcAft>
            <a:buChar char="••"/>
          </a:pPr>
          <a:r>
            <a:rPr lang="en-US" sz="1700" kern="1200" dirty="0" err="1" smtClean="0"/>
            <a:t>Vagus</a:t>
          </a:r>
          <a:r>
            <a:rPr lang="en-US" sz="1700" kern="1200" dirty="0" smtClean="0"/>
            <a:t> innervates down to splenic flexure of colon</a:t>
          </a:r>
        </a:p>
        <a:p>
          <a:pPr marL="171450" lvl="1" indent="-171450" algn="l" defTabSz="755650">
            <a:lnSpc>
              <a:spcPct val="90000"/>
            </a:lnSpc>
            <a:spcBef>
              <a:spcPct val="0"/>
            </a:spcBef>
            <a:spcAft>
              <a:spcPct val="15000"/>
            </a:spcAft>
            <a:buChar char="••"/>
          </a:pPr>
          <a:r>
            <a:rPr lang="en-US" sz="1700" kern="1200" dirty="0" smtClean="0"/>
            <a:t>S2-4 innervates distal colon</a:t>
          </a:r>
        </a:p>
      </dsp:txBody>
      <dsp:txXfrm rot="-5400000">
        <a:off x="2990088" y="2740263"/>
        <a:ext cx="5225714" cy="1663627"/>
      </dsp:txXfrm>
    </dsp:sp>
    <dsp:sp modelId="{80F721CF-B361-461A-9416-684667C507FC}">
      <dsp:nvSpPr>
        <dsp:cNvPr id="0" name=""/>
        <dsp:cNvSpPr/>
      </dsp:nvSpPr>
      <dsp:spPr>
        <a:xfrm>
          <a:off x="0" y="2419813"/>
          <a:ext cx="2990088" cy="2304529"/>
        </a:xfrm>
        <a:prstGeom prst="roundRect">
          <a:avLst/>
        </a:prstGeom>
        <a:gradFill rotWithShape="0">
          <a:gsLst>
            <a:gs pos="0">
              <a:schemeClr val="accent5">
                <a:shade val="80000"/>
                <a:hueOff val="-14468"/>
                <a:satOff val="38148"/>
                <a:lumOff val="13885"/>
                <a:alphaOff val="0"/>
                <a:shade val="51000"/>
                <a:satMod val="130000"/>
              </a:schemeClr>
            </a:gs>
            <a:gs pos="80000">
              <a:schemeClr val="accent5">
                <a:shade val="80000"/>
                <a:hueOff val="-14468"/>
                <a:satOff val="38148"/>
                <a:lumOff val="13885"/>
                <a:alphaOff val="0"/>
                <a:shade val="93000"/>
                <a:satMod val="130000"/>
              </a:schemeClr>
            </a:gs>
            <a:gs pos="100000">
              <a:schemeClr val="accent5">
                <a:shade val="80000"/>
                <a:hueOff val="-14468"/>
                <a:satOff val="38148"/>
                <a:lumOff val="138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Parasympathetics</a:t>
          </a:r>
        </a:p>
        <a:p>
          <a:pPr lvl="0" algn="ctr" defTabSz="1111250">
            <a:lnSpc>
              <a:spcPct val="90000"/>
            </a:lnSpc>
            <a:spcBef>
              <a:spcPct val="0"/>
            </a:spcBef>
            <a:spcAft>
              <a:spcPct val="35000"/>
            </a:spcAft>
          </a:pPr>
          <a:r>
            <a:rPr lang="en-US" sz="2500" kern="1200" dirty="0" smtClean="0">
              <a:latin typeface="Tahoma" pitchFamily="34" charset="0"/>
              <a:cs typeface="Tahoma" pitchFamily="34" charset="0"/>
            </a:rPr>
            <a:t>Increased tone causes:</a:t>
          </a:r>
          <a:endParaRPr lang="en-US" sz="2500" kern="1200" dirty="0">
            <a:latin typeface="Tahoma" pitchFamily="34" charset="0"/>
            <a:cs typeface="Tahoma" pitchFamily="34" charset="0"/>
          </a:endParaRPr>
        </a:p>
      </dsp:txBody>
      <dsp:txXfrm>
        <a:off x="112498" y="2532311"/>
        <a:ext cx="2765092" cy="207953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AC6291-ABAB-6E43-8007-76F18985508C}" type="datetimeFigureOut">
              <a:rPr lang="en-US" smtClean="0"/>
              <a:t>8/3/15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1C38C3-444B-D34A-AACB-DA574CBACC0B}" type="slidenum">
              <a:rPr lang="en-US" smtClean="0"/>
              <a:t>‹#›</a:t>
            </a:fld>
            <a:endParaRPr lang="en-US"/>
          </a:p>
        </p:txBody>
      </p:sp>
    </p:spTree>
    <p:extLst>
      <p:ext uri="{BB962C8B-B14F-4D97-AF65-F5344CB8AC3E}">
        <p14:creationId xmlns:p14="http://schemas.microsoft.com/office/powerpoint/2010/main" val="1273079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D2F7AF-2B15-3A4C-8E04-0AD61C2BA5CF}" type="datetimeFigureOut">
              <a:rPr lang="en-US" smtClean="0"/>
              <a:t>8/3/15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C1267-EE36-2B46-BCA3-8363952BEBC1}" type="slidenum">
              <a:rPr lang="en-US" smtClean="0"/>
              <a:t>‹#›</a:t>
            </a:fld>
            <a:endParaRPr lang="en-US"/>
          </a:p>
        </p:txBody>
      </p:sp>
    </p:spTree>
    <p:extLst>
      <p:ext uri="{BB962C8B-B14F-4D97-AF65-F5344CB8AC3E}">
        <p14:creationId xmlns:p14="http://schemas.microsoft.com/office/powerpoint/2010/main" val="47734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4FAE4-3194-C345-93E0-F74FDE24517A}" type="slidenum">
              <a:rPr lang="en-US"/>
              <a:pPr/>
              <a:t>13</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4FAE4-3194-C345-93E0-F74FDE24517A}" type="slidenum">
              <a:rPr lang="en-US"/>
              <a:pPr/>
              <a:t>37</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703E9-6D70-1F41-9109-FEEA8F865978}" type="slidenum">
              <a:rPr lang="en-US"/>
              <a:pPr/>
              <a:t>40</a:t>
            </a:fld>
            <a:endParaRPr lang="en-US"/>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p:txBody>
          <a:bodyPr/>
          <a:lstStyle/>
          <a:p>
            <a:r>
              <a:rPr lang="en-US"/>
              <a:t>Hiatal hernia or with surgical treatment of GERD that ruptures PEL relieves pain</a:t>
            </a:r>
          </a:p>
          <a:p>
            <a:r>
              <a:rPr lang="en-US"/>
              <a:t>Surgeries that shorten esophagus cause GERD even if they don</a:t>
            </a:r>
            <a:r>
              <a:rPr lang="ja-JP" altLang="en-US"/>
              <a:t>’</a:t>
            </a:r>
            <a:r>
              <a:rPr lang="en-US"/>
              <a:t>t touch GE junction</a:t>
            </a:r>
          </a:p>
          <a:p>
            <a:r>
              <a:rPr lang="en-US"/>
              <a:t>Surgeries that lengthen esophagus relieve GERD symptoms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4FAE4-3194-C345-93E0-F74FDE24517A}" type="slidenum">
              <a:rPr lang="en-US"/>
              <a:pPr/>
              <a:t>47</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www.romecriteria.org</a:t>
            </a:r>
          </a:p>
          <a:p>
            <a:pPr>
              <a:spcBef>
                <a:spcPct val="0"/>
              </a:spcBef>
            </a:pPr>
            <a:endParaRPr lang="en-US" smtClean="0"/>
          </a:p>
          <a:p>
            <a:pPr>
              <a:spcBef>
                <a:spcPct val="0"/>
              </a:spcBef>
            </a:pPr>
            <a:r>
              <a:rPr lang="en-US" smtClean="0"/>
              <a:t>Pencil stools</a:t>
            </a:r>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A26F89-2D27-4DB5-A6B9-7E934EC9E8A8}" type="slidenum">
              <a:rPr lang="en-US"/>
              <a:pPr fontAlgn="base">
                <a:spcBef>
                  <a:spcPct val="0"/>
                </a:spcBef>
                <a:spcAft>
                  <a:spcPct val="0"/>
                </a:spcAft>
              </a:pPr>
              <a:t>49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Foundations.  Page</a:t>
            </a:r>
            <a:r>
              <a:rPr lang="en-US" baseline="0" dirty="0" smtClean="0"/>
              <a:t> 146.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Grays. P 1004  “Sympathetic nerves may control tracheobronchial blood vessels, but innervation of human airway smooth muscle by sympathetic-adrenergic fibers has yet to be convincingly demonstrated.”</a:t>
            </a:r>
            <a:endParaRPr lang="en-US" dirty="0" smtClean="0"/>
          </a:p>
          <a:p>
            <a:endParaRPr lang="en-US" dirty="0"/>
          </a:p>
        </p:txBody>
      </p:sp>
      <p:sp>
        <p:nvSpPr>
          <p:cNvPr id="4" name="Slide Number Placeholder 3"/>
          <p:cNvSpPr>
            <a:spLocks noGrp="1"/>
          </p:cNvSpPr>
          <p:nvPr>
            <p:ph type="sldNum" sz="quarter" idx="10"/>
          </p:nvPr>
        </p:nvSpPr>
        <p:spPr/>
        <p:txBody>
          <a:bodyPr/>
          <a:lstStyle/>
          <a:p>
            <a:fld id="{82B70A1F-5944-4C22-8CC9-85DAD3410317}" type="slidenum">
              <a:rPr lang="en-US" smtClean="0"/>
              <a:t>51</a:t>
            </a:fld>
            <a:endParaRPr lang="en-US"/>
          </a:p>
        </p:txBody>
      </p:sp>
    </p:spTree>
    <p:extLst>
      <p:ext uri="{BB962C8B-B14F-4D97-AF65-F5344CB8AC3E}">
        <p14:creationId xmlns:p14="http://schemas.microsoft.com/office/powerpoint/2010/main" val="2090452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C1267-EE36-2B46-BCA3-8363952BEBC1}" type="slidenum">
              <a:rPr lang="en-US" smtClean="0"/>
              <a:t>53</a:t>
            </a:fld>
            <a:endParaRPr lang="en-US"/>
          </a:p>
        </p:txBody>
      </p:sp>
    </p:spTree>
    <p:extLst>
      <p:ext uri="{BB962C8B-B14F-4D97-AF65-F5344CB8AC3E}">
        <p14:creationId xmlns:p14="http://schemas.microsoft.com/office/powerpoint/2010/main" val="1750281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4FAE4-3194-C345-93E0-F74FDE24517A}" type="slidenum">
              <a:rPr lang="en-US"/>
              <a:pPr/>
              <a:t>57</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C1267-EE36-2B46-BCA3-8363952BEBC1}" type="slidenum">
              <a:rPr lang="en-US" smtClean="0"/>
              <a:t>72</a:t>
            </a:fld>
            <a:endParaRPr lang="en-US"/>
          </a:p>
        </p:txBody>
      </p:sp>
    </p:spTree>
    <p:extLst>
      <p:ext uri="{BB962C8B-B14F-4D97-AF65-F5344CB8AC3E}">
        <p14:creationId xmlns:p14="http://schemas.microsoft.com/office/powerpoint/2010/main" val="682634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DFBE8B-DBBD-534F-A5FB-A30F6F0F9A76}" type="slidenum">
              <a:rPr lang="en-US"/>
              <a:pPr/>
              <a:t>77</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D35CDD-19A2-4480-8968-61263EDBB557}" type="slidenum">
              <a:rPr lang="en-US" smtClean="0"/>
              <a:pPr>
                <a:defRPr/>
              </a:pPr>
              <a:t>78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Sleisenger</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Fordtran's</a:t>
            </a:r>
            <a:r>
              <a:rPr lang="en-US" sz="1200" kern="1200" dirty="0" smtClean="0">
                <a:solidFill>
                  <a:schemeClr val="tx1"/>
                </a:solidFill>
                <a:latin typeface="+mn-lt"/>
                <a:ea typeface="+mn-ea"/>
                <a:cs typeface="+mn-cs"/>
              </a:rPr>
              <a:t> Gastrointestinal and Liver Disease , Ninth Edition</a:t>
            </a:r>
          </a:p>
          <a:p>
            <a:r>
              <a:rPr lang="en-US" sz="1200" kern="1200" dirty="0" smtClean="0">
                <a:solidFill>
                  <a:schemeClr val="tx1"/>
                </a:solidFill>
                <a:latin typeface="+mn-lt"/>
                <a:ea typeface="+mn-ea"/>
                <a:cs typeface="+mn-cs"/>
              </a:rPr>
              <a:t>Mark Feldman, Lawrence S. Friedman, and Lawrence J. Brandt</a:t>
            </a:r>
          </a:p>
          <a:p>
            <a:r>
              <a:rPr lang="nl-NL" sz="1200" kern="1200" dirty="0" err="1" smtClean="0">
                <a:solidFill>
                  <a:schemeClr val="tx1"/>
                </a:solidFill>
                <a:latin typeface="+mn-lt"/>
                <a:ea typeface="+mn-ea"/>
                <a:cs typeface="+mn-cs"/>
              </a:rPr>
              <a:t>Chapter</a:t>
            </a:r>
            <a:r>
              <a:rPr lang="nl-NL" sz="1200" kern="1200" dirty="0" smtClean="0">
                <a:solidFill>
                  <a:schemeClr val="tx1"/>
                </a:solidFill>
                <a:latin typeface="+mn-lt"/>
                <a:ea typeface="+mn-ea"/>
                <a:cs typeface="+mn-cs"/>
              </a:rPr>
              <a:t> 118, 2091-2104.e6</a:t>
            </a:r>
          </a:p>
          <a:p>
            <a:r>
              <a:rPr lang="nl-NL" sz="1200" kern="1200" dirty="0" smtClean="0">
                <a:solidFill>
                  <a:schemeClr val="tx1"/>
                </a:solidFill>
                <a:latin typeface="+mn-lt"/>
                <a:ea typeface="+mn-ea"/>
                <a:cs typeface="+mn-cs"/>
              </a:rPr>
              <a:t>Copyright © 2010</a:t>
            </a:r>
            <a:endParaRPr lang="en-US" dirty="0"/>
          </a:p>
        </p:txBody>
      </p:sp>
      <p:sp>
        <p:nvSpPr>
          <p:cNvPr id="4" name="Slide Number Placeholder 3"/>
          <p:cNvSpPr>
            <a:spLocks noGrp="1"/>
          </p:cNvSpPr>
          <p:nvPr>
            <p:ph type="sldNum" sz="quarter" idx="10"/>
          </p:nvPr>
        </p:nvSpPr>
        <p:spPr/>
        <p:txBody>
          <a:bodyPr/>
          <a:lstStyle/>
          <a:p>
            <a:fld id="{607C1267-EE36-2B46-BCA3-8363952BEBC1}" type="slidenum">
              <a:rPr lang="en-US" smtClean="0"/>
              <a:t>15</a:t>
            </a:fld>
            <a:endParaRPr lang="en-US"/>
          </a:p>
        </p:txBody>
      </p:sp>
    </p:spTree>
    <p:extLst>
      <p:ext uri="{BB962C8B-B14F-4D97-AF65-F5344CB8AC3E}">
        <p14:creationId xmlns:p14="http://schemas.microsoft.com/office/powerpoint/2010/main" val="78040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F141-657A-284D-8E16-D630CBEFF127}" type="slidenum">
              <a:rPr lang="en-US"/>
              <a:pPr/>
              <a:t>19</a:t>
            </a:fld>
            <a:endParaRPr lang="en-US"/>
          </a:p>
        </p:txBody>
      </p:sp>
      <p:sp>
        <p:nvSpPr>
          <p:cNvPr id="860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B598F-486E-3443-A450-8149A33862D4}" type="slidenum">
              <a:rPr lang="en-US"/>
              <a:pPr/>
              <a:t>22</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D71165-FE24-C645-BF37-FE18E3D5258A}" type="slidenum">
              <a:rPr lang="en-US"/>
              <a:pPr/>
              <a:t>26</a:t>
            </a:fld>
            <a:endParaRPr lang="en-US"/>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70A1F-5944-4C22-8CC9-85DAD3410317}" type="slidenum">
              <a:rPr lang="en-US" smtClean="0"/>
              <a:t>27</a:t>
            </a:fld>
            <a:endParaRPr lang="en-US"/>
          </a:p>
        </p:txBody>
      </p:sp>
    </p:spTree>
    <p:extLst>
      <p:ext uri="{BB962C8B-B14F-4D97-AF65-F5344CB8AC3E}">
        <p14:creationId xmlns:p14="http://schemas.microsoft.com/office/powerpoint/2010/main" val="209045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C8882D-77C2-4E26-9683-C6945F7F3607}" type="slidenum">
              <a:rPr lang="en-US"/>
              <a:pPr/>
              <a:t>28</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4FAE4-3194-C345-93E0-F74FDE24517A}" type="slidenum">
              <a:rPr lang="en-US"/>
              <a:pPr/>
              <a:t>32</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DFBE8B-DBBD-534F-A5FB-A30F6F0F9A76}" type="slidenum">
              <a:rPr lang="en-US"/>
              <a:pPr/>
              <a:t>36</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11"/>
          <p:cNvSpPr>
            <a:spLocks noChangeArrowheads="1"/>
          </p:cNvSpPr>
          <p:nvPr/>
        </p:nvSpPr>
        <p:spPr bwMode="auto">
          <a:xfrm>
            <a:off x="332627" y="2198670"/>
            <a:ext cx="8478747" cy="117149"/>
          </a:xfrm>
          <a:prstGeom prst="rect">
            <a:avLst/>
          </a:prstGeom>
          <a:solidFill>
            <a:srgbClr val="000000"/>
          </a:solidFill>
          <a:ln w="9525">
            <a:noFill/>
            <a:miter lim="800000"/>
            <a:headEnd/>
            <a:tailEnd/>
          </a:ln>
          <a:effectLst/>
        </p:spPr>
        <p:txBody>
          <a:bodyPr wrap="none" anchor="ctr"/>
          <a:lstStyle/>
          <a:p>
            <a:pPr eaLnBrk="0" hangingPunct="0">
              <a:defRPr/>
            </a:pPr>
            <a:endParaRPr lang="en-US" sz="1800">
              <a:latin typeface="Tahoma" charset="0"/>
            </a:endParaRPr>
          </a:p>
        </p:txBody>
      </p:sp>
      <p:sp>
        <p:nvSpPr>
          <p:cNvPr id="28677" name="Rectangle 5"/>
          <p:cNvSpPr>
            <a:spLocks noGrp="1" noChangeArrowheads="1"/>
          </p:cNvSpPr>
          <p:nvPr>
            <p:ph type="subTitle" sz="quarter" idx="1"/>
          </p:nvPr>
        </p:nvSpPr>
        <p:spPr>
          <a:xfrm>
            <a:off x="4641576" y="5337313"/>
            <a:ext cx="4174433" cy="815423"/>
          </a:xfrm>
          <a:effectLst/>
        </p:spPr>
        <p:txBody>
          <a:bodyPr/>
          <a:lstStyle>
            <a:lvl1pPr marL="0" indent="0">
              <a:buFontTx/>
              <a:buNone/>
              <a:defRPr sz="2400">
                <a:solidFill>
                  <a:schemeClr val="accent4">
                    <a:lumMod val="10000"/>
                  </a:schemeClr>
                </a:solidFill>
              </a:defRPr>
            </a:lvl1pPr>
          </a:lstStyle>
          <a:p>
            <a:r>
              <a:rPr lang="en-US" smtClean="0"/>
              <a:t>Click to edit Master subtitle style</a:t>
            </a:r>
            <a:endParaRPr lang="en-US" dirty="0"/>
          </a:p>
        </p:txBody>
      </p:sp>
      <p:sp>
        <p:nvSpPr>
          <p:cNvPr id="28681" name="Rectangle 9"/>
          <p:cNvSpPr>
            <a:spLocks noGrp="1" noChangeArrowheads="1"/>
          </p:cNvSpPr>
          <p:nvPr>
            <p:ph type="ctrTitle" sz="quarter"/>
          </p:nvPr>
        </p:nvSpPr>
        <p:spPr>
          <a:xfrm>
            <a:off x="4631637" y="2494722"/>
            <a:ext cx="4174433" cy="2829339"/>
          </a:xfrm>
          <a:effectLst/>
        </p:spPr>
        <p:txBody>
          <a:bodyPr anchor="b"/>
          <a:lstStyle>
            <a:lvl1pPr>
              <a:defRPr sz="3600" b="1">
                <a:solidFill>
                  <a:srgbClr val="00853E"/>
                </a:solidFill>
                <a:effectLst/>
                <a:latin typeface="Arial" pitchFamily="34" charset="0"/>
                <a:ea typeface="Verdana" pitchFamily="34" charset="0"/>
                <a:cs typeface="Arial" pitchFamily="34" charset="0"/>
              </a:defRPr>
            </a:lvl1pPr>
          </a:lstStyle>
          <a:p>
            <a:r>
              <a:rPr lang="en-US" smtClean="0"/>
              <a:t>Click to edit Master title style</a:t>
            </a:r>
            <a:endParaRPr lang="en-US" dirty="0"/>
          </a:p>
        </p:txBody>
      </p:sp>
      <p:pic>
        <p:nvPicPr>
          <p:cNvPr id="1026" name="Picture 2" descr="C:\Users\cbluemel\Desktop\_Graphics\_UNTHSC\Rebrand\PPT\UNTHSC_Logo.png"/>
          <p:cNvPicPr>
            <a:picLocks noChangeAspect="1" noChangeArrowheads="1"/>
          </p:cNvPicPr>
          <p:nvPr/>
        </p:nvPicPr>
        <p:blipFill>
          <a:blip r:embed="rId2" cstate="print"/>
          <a:stretch>
            <a:fillRect/>
          </a:stretch>
        </p:blipFill>
        <p:spPr bwMode="auto">
          <a:xfrm>
            <a:off x="1311071" y="1082556"/>
            <a:ext cx="6641128" cy="990634"/>
          </a:xfrm>
          <a:prstGeom prst="rect">
            <a:avLst/>
          </a:prstGeom>
          <a:noFill/>
        </p:spPr>
      </p:pic>
      <p:pic>
        <p:nvPicPr>
          <p:cNvPr id="1027" name="Picture 3" descr="C:\Users\cbluemel\Desktop\_Graphics\_UNTHSC\Rebrand\PPT\Aerila_Campus_FtWorth.jpg"/>
          <p:cNvPicPr>
            <a:picLocks noChangeAspect="1" noChangeArrowheads="1"/>
          </p:cNvPicPr>
          <p:nvPr/>
        </p:nvPicPr>
        <p:blipFill>
          <a:blip r:embed="rId3" cstate="print"/>
          <a:srcRect/>
          <a:stretch>
            <a:fillRect/>
          </a:stretch>
        </p:blipFill>
        <p:spPr bwMode="auto">
          <a:xfrm>
            <a:off x="596900" y="2315817"/>
            <a:ext cx="3845892" cy="384589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7825" y="274638"/>
            <a:ext cx="6080125"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F61805-0614-7546-999B-4E3647013160}" type="slidenum">
              <a:rPr lang="en-US"/>
              <a:pPr/>
              <a:t>‹#›</a:t>
            </a:fld>
            <a:endParaRPr lang="en-US"/>
          </a:p>
        </p:txBody>
      </p:sp>
    </p:spTree>
    <p:extLst>
      <p:ext uri="{BB962C8B-B14F-4D97-AF65-F5344CB8AC3E}">
        <p14:creationId xmlns:p14="http://schemas.microsoft.com/office/powerpoint/2010/main" val="4012335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683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828800"/>
            <a:ext cx="8305800" cy="4267200"/>
          </a:xfrm>
        </p:spPr>
        <p:txBody>
          <a:bodyPr/>
          <a:lstStyle/>
          <a:p>
            <a:endParaRPr lang="en-US"/>
          </a:p>
        </p:txBody>
      </p:sp>
      <p:sp>
        <p:nvSpPr>
          <p:cNvPr id="4" name="Date Placeholder 3"/>
          <p:cNvSpPr>
            <a:spLocks noGrp="1"/>
          </p:cNvSpPr>
          <p:nvPr>
            <p:ph type="dt" sz="half" idx="10"/>
          </p:nvPr>
        </p:nvSpPr>
        <p:spPr>
          <a:xfrm>
            <a:off x="533400" y="63246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2590800" y="6324600"/>
            <a:ext cx="38100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477000" y="6324600"/>
            <a:ext cx="2286000" cy="457200"/>
          </a:xfrm>
        </p:spPr>
        <p:txBody>
          <a:bodyPr/>
          <a:lstStyle>
            <a:lvl1pPr>
              <a:defRPr/>
            </a:lvl1pPr>
          </a:lstStyle>
          <a:p>
            <a:fld id="{3C3C4E64-A7FF-454A-9A7F-0EAC693E46DD}" type="slidenum">
              <a:rPr lang="en-US"/>
              <a:pPr/>
              <a:t>‹#›</a:t>
            </a:fld>
            <a:endParaRPr lang="en-US"/>
          </a:p>
        </p:txBody>
      </p:sp>
    </p:spTree>
    <p:extLst>
      <p:ext uri="{BB962C8B-B14F-4D97-AF65-F5344CB8AC3E}">
        <p14:creationId xmlns:p14="http://schemas.microsoft.com/office/powerpoint/2010/main" val="4219588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6620435" y="6356350"/>
            <a:ext cx="2133600" cy="365125"/>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354105" y="6356350"/>
            <a:ext cx="2895600" cy="365125"/>
          </a:xfrm>
          <a:prstGeom prst="rect">
            <a:avLst/>
          </a:prstGeom>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70DA590-6602-4C9D-A585-846243E1F4BC}" type="slidenum">
              <a:rPr lang="en-US"/>
              <a:pPr>
                <a:defRPr/>
              </a:pPr>
              <a:t>‹#›</a:t>
            </a:fld>
            <a:endParaRPr lang="en-US"/>
          </a:p>
        </p:txBody>
      </p:sp>
    </p:spTree>
    <p:extLst>
      <p:ext uri="{BB962C8B-B14F-4D97-AF65-F5344CB8AC3E}">
        <p14:creationId xmlns:p14="http://schemas.microsoft.com/office/powerpoint/2010/main" val="252106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87338" indent="-287338">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solidFill>
                  <a:srgbClr val="007233"/>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3700" y="1600200"/>
            <a:ext cx="40703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0" y="1600200"/>
            <a:ext cx="40703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8" name="Rectangle 10"/>
          <p:cNvSpPr>
            <a:spLocks noChangeArrowheads="1"/>
          </p:cNvSpPr>
          <p:nvPr/>
        </p:nvSpPr>
        <p:spPr bwMode="auto">
          <a:xfrm>
            <a:off x="0" y="0"/>
            <a:ext cx="9144000" cy="1500188"/>
          </a:xfrm>
          <a:prstGeom prst="rect">
            <a:avLst/>
          </a:prstGeom>
          <a:solidFill>
            <a:srgbClr val="000000"/>
          </a:solidFill>
          <a:ln w="9525">
            <a:noFill/>
            <a:miter lim="800000"/>
            <a:headEnd/>
            <a:tailEnd/>
          </a:ln>
          <a:effectLst/>
        </p:spPr>
        <p:txBody>
          <a:bodyPr wrap="none" anchor="ctr"/>
          <a:lstStyle/>
          <a:p>
            <a:pPr eaLnBrk="0" hangingPunct="0">
              <a:defRPr/>
            </a:pPr>
            <a:endParaRPr lang="en-US" sz="1800">
              <a:latin typeface="Tahoma" charset="0"/>
            </a:endParaRPr>
          </a:p>
        </p:txBody>
      </p:sp>
      <p:sp>
        <p:nvSpPr>
          <p:cNvPr id="53251" name="Rectangle 5"/>
          <p:cNvSpPr>
            <a:spLocks noGrp="1" noChangeArrowheads="1"/>
          </p:cNvSpPr>
          <p:nvPr>
            <p:ph type="title"/>
          </p:nvPr>
        </p:nvSpPr>
        <p:spPr bwMode="auto">
          <a:xfrm>
            <a:off x="377825" y="274638"/>
            <a:ext cx="84580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7654" name="Rectangle 6"/>
          <p:cNvSpPr>
            <a:spLocks noGrp="1" noChangeArrowheads="1"/>
          </p:cNvSpPr>
          <p:nvPr>
            <p:ph type="body" idx="1"/>
          </p:nvPr>
        </p:nvSpPr>
        <p:spPr bwMode="auto">
          <a:xfrm>
            <a:off x="393700" y="1600200"/>
            <a:ext cx="82931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657" name="Rectangle 9"/>
          <p:cNvSpPr>
            <a:spLocks noGrp="1" noChangeArrowheads="1"/>
          </p:cNvSpPr>
          <p:nvPr>
            <p:ph type="sldNum" sz="quarter" idx="4"/>
          </p:nvPr>
        </p:nvSpPr>
        <p:spPr bwMode="auto">
          <a:xfrm>
            <a:off x="6899275"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effectLst/>
                <a:latin typeface="Tahoma" charset="0"/>
              </a:defRPr>
            </a:lvl1pPr>
          </a:lstStyle>
          <a:p>
            <a:fld id="{9C1F5A0A-F6FC-4FFD-9B49-0DA8697211D9}" type="slidenum">
              <a:rPr lang="en-US" smtClean="0"/>
              <a:t>‹#›</a:t>
            </a:fld>
            <a:endParaRPr lang="en-US"/>
          </a:p>
        </p:txBody>
      </p:sp>
      <p:sp>
        <p:nvSpPr>
          <p:cNvPr id="7" name="Rectangle 6"/>
          <p:cNvSpPr/>
          <p:nvPr/>
        </p:nvSpPr>
        <p:spPr bwMode="auto">
          <a:xfrm>
            <a:off x="0" y="1428108"/>
            <a:ext cx="7304926" cy="123290"/>
          </a:xfrm>
          <a:prstGeom prst="rect">
            <a:avLst/>
          </a:prstGeom>
          <a:solidFill>
            <a:srgbClr val="0085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pic>
        <p:nvPicPr>
          <p:cNvPr id="2050" name="Picture 2" descr="C:\Users\cbluemel\Desktop\_Graphics\_UNTHSC\Rebrand\PPT\UNTHSC_Logo_white.png"/>
          <p:cNvPicPr>
            <a:picLocks noChangeAspect="1" noChangeArrowheads="1"/>
          </p:cNvPicPr>
          <p:nvPr/>
        </p:nvPicPr>
        <p:blipFill>
          <a:blip r:embed="rId16" cstate="print"/>
          <a:stretch>
            <a:fillRect/>
          </a:stretch>
        </p:blipFill>
        <p:spPr bwMode="auto">
          <a:xfrm>
            <a:off x="188846" y="6444518"/>
            <a:ext cx="1600196" cy="238696"/>
          </a:xfrm>
          <a:prstGeom prst="rect">
            <a:avLst/>
          </a:prstGeom>
          <a:noFill/>
        </p:spPr>
      </p:pic>
    </p:spTree>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4400">
          <a:solidFill>
            <a:schemeClr val="tx1"/>
          </a:solidFill>
          <a:effectLst/>
          <a:latin typeface="Arial" pitchFamily="34" charset="0"/>
          <a:ea typeface="+mj-ea"/>
          <a:cs typeface="Arial" pitchFamily="34" charset="0"/>
        </a:defRPr>
      </a:lvl1pPr>
      <a:lvl2pPr algn="l" rtl="0" eaLnBrk="1" fontAlgn="base" hangingPunct="1">
        <a:spcBef>
          <a:spcPct val="0"/>
        </a:spcBef>
        <a:spcAft>
          <a:spcPct val="0"/>
        </a:spcAft>
        <a:defRPr sz="4400">
          <a:solidFill>
            <a:srgbClr val="00EA6A"/>
          </a:solidFill>
          <a:latin typeface="Times New Roman" pitchFamily="18" charset="0"/>
        </a:defRPr>
      </a:lvl2pPr>
      <a:lvl3pPr algn="l" rtl="0" eaLnBrk="1" fontAlgn="base" hangingPunct="1">
        <a:spcBef>
          <a:spcPct val="0"/>
        </a:spcBef>
        <a:spcAft>
          <a:spcPct val="0"/>
        </a:spcAft>
        <a:defRPr sz="4400">
          <a:solidFill>
            <a:srgbClr val="00EA6A"/>
          </a:solidFill>
          <a:latin typeface="Times New Roman" pitchFamily="18" charset="0"/>
        </a:defRPr>
      </a:lvl3pPr>
      <a:lvl4pPr algn="l" rtl="0" eaLnBrk="1" fontAlgn="base" hangingPunct="1">
        <a:spcBef>
          <a:spcPct val="0"/>
        </a:spcBef>
        <a:spcAft>
          <a:spcPct val="0"/>
        </a:spcAft>
        <a:defRPr sz="4400">
          <a:solidFill>
            <a:srgbClr val="00EA6A"/>
          </a:solidFill>
          <a:latin typeface="Times New Roman" pitchFamily="18" charset="0"/>
        </a:defRPr>
      </a:lvl4pPr>
      <a:lvl5pPr algn="l" rtl="0" eaLnBrk="1" fontAlgn="base" hangingPunct="1">
        <a:spcBef>
          <a:spcPct val="0"/>
        </a:spcBef>
        <a:spcAft>
          <a:spcPct val="0"/>
        </a:spcAft>
        <a:defRPr sz="4400">
          <a:solidFill>
            <a:srgbClr val="00EA6A"/>
          </a:solidFill>
          <a:latin typeface="Times New Roman" pitchFamily="18" charset="0"/>
        </a:defRPr>
      </a:lvl5pPr>
      <a:lvl6pPr marL="457200" algn="l" rtl="0" eaLnBrk="1" fontAlgn="base" hangingPunct="1">
        <a:spcBef>
          <a:spcPct val="0"/>
        </a:spcBef>
        <a:spcAft>
          <a:spcPct val="0"/>
        </a:spcAft>
        <a:defRPr sz="4400">
          <a:solidFill>
            <a:srgbClr val="FFFF00"/>
          </a:solidFill>
          <a:latin typeface="Times New Roman" pitchFamily="18" charset="0"/>
        </a:defRPr>
      </a:lvl6pPr>
      <a:lvl7pPr marL="914400" algn="l" rtl="0" eaLnBrk="1" fontAlgn="base" hangingPunct="1">
        <a:spcBef>
          <a:spcPct val="0"/>
        </a:spcBef>
        <a:spcAft>
          <a:spcPct val="0"/>
        </a:spcAft>
        <a:defRPr sz="4400">
          <a:solidFill>
            <a:srgbClr val="FFFF00"/>
          </a:solidFill>
          <a:latin typeface="Times New Roman" pitchFamily="18" charset="0"/>
        </a:defRPr>
      </a:lvl7pPr>
      <a:lvl8pPr marL="1371600" algn="l" rtl="0" eaLnBrk="1" fontAlgn="base" hangingPunct="1">
        <a:spcBef>
          <a:spcPct val="0"/>
        </a:spcBef>
        <a:spcAft>
          <a:spcPct val="0"/>
        </a:spcAft>
        <a:defRPr sz="4400">
          <a:solidFill>
            <a:srgbClr val="FFFF00"/>
          </a:solidFill>
          <a:latin typeface="Times New Roman" pitchFamily="18" charset="0"/>
        </a:defRPr>
      </a:lvl8pPr>
      <a:lvl9pPr marL="1828800" algn="l" rtl="0" eaLnBrk="1" fontAlgn="base" hangingPunct="1">
        <a:spcBef>
          <a:spcPct val="0"/>
        </a:spcBef>
        <a:spcAft>
          <a:spcPct val="0"/>
        </a:spcAft>
        <a:defRPr sz="4400">
          <a:solidFill>
            <a:srgbClr val="FFFF00"/>
          </a:solidFill>
          <a:latin typeface="Times New Roman" pitchFamily="18" charset="0"/>
        </a:defRPr>
      </a:lvl9pPr>
    </p:titleStyle>
    <p:bodyStyle>
      <a:lvl1pPr marL="288925" indent="-288925" algn="l" rtl="0" eaLnBrk="1" fontAlgn="base" hangingPunct="1">
        <a:spcBef>
          <a:spcPct val="20000"/>
        </a:spcBef>
        <a:spcAft>
          <a:spcPct val="0"/>
        </a:spcAft>
        <a:buClr>
          <a:srgbClr val="007233"/>
        </a:buClr>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lr>
          <a:srgbClr val="007233"/>
        </a:buClr>
        <a:buChar char="•"/>
        <a:defRPr sz="2800">
          <a:solidFill>
            <a:schemeClr val="accent4">
              <a:lumMod val="10000"/>
            </a:schemeClr>
          </a:solidFill>
          <a:latin typeface="+mn-lt"/>
        </a:defRPr>
      </a:lvl2pPr>
      <a:lvl3pPr marL="1143000" indent="-228600" algn="l" rtl="0" eaLnBrk="1" fontAlgn="base" hangingPunct="1">
        <a:spcBef>
          <a:spcPct val="20000"/>
        </a:spcBef>
        <a:spcAft>
          <a:spcPct val="0"/>
        </a:spcAft>
        <a:buClr>
          <a:srgbClr val="007233"/>
        </a:buClr>
        <a:buChar char="•"/>
        <a:defRPr sz="2400">
          <a:solidFill>
            <a:schemeClr val="accent4">
              <a:lumMod val="10000"/>
            </a:schemeClr>
          </a:solidFill>
          <a:latin typeface="+mn-lt"/>
        </a:defRPr>
      </a:lvl3pPr>
      <a:lvl4pPr marL="1600200" indent="-228600" algn="l" rtl="0" eaLnBrk="1" fontAlgn="base" hangingPunct="1">
        <a:spcBef>
          <a:spcPct val="20000"/>
        </a:spcBef>
        <a:spcAft>
          <a:spcPct val="0"/>
        </a:spcAft>
        <a:buClr>
          <a:srgbClr val="007233"/>
        </a:buClr>
        <a:buChar char="•"/>
        <a:defRPr sz="2000">
          <a:solidFill>
            <a:schemeClr val="accent4">
              <a:lumMod val="10000"/>
            </a:schemeClr>
          </a:solidFill>
          <a:latin typeface="+mn-lt"/>
        </a:defRPr>
      </a:lvl4pPr>
      <a:lvl5pPr marL="2057400" indent="-228600" algn="l" rtl="0" eaLnBrk="1" fontAlgn="base" hangingPunct="1">
        <a:spcBef>
          <a:spcPct val="20000"/>
        </a:spcBef>
        <a:spcAft>
          <a:spcPct val="0"/>
        </a:spcAft>
        <a:buClr>
          <a:srgbClr val="007233"/>
        </a:buClr>
        <a:buChar char="•"/>
        <a:defRPr sz="2000">
          <a:solidFill>
            <a:schemeClr val="accent4">
              <a:lumMod val="10000"/>
            </a:schemeClr>
          </a:solidFill>
          <a:latin typeface="+mn-lt"/>
        </a:defRPr>
      </a:lvl5pPr>
      <a:lvl6pPr marL="2514600" indent="-228600" algn="l" rtl="0" eaLnBrk="1" fontAlgn="base" hangingPunct="1">
        <a:spcBef>
          <a:spcPct val="20000"/>
        </a:spcBef>
        <a:spcAft>
          <a:spcPct val="0"/>
        </a:spcAft>
        <a:buClr>
          <a:srgbClr val="FFFF00"/>
        </a:buClr>
        <a:buChar char="•"/>
        <a:defRPr sz="2000">
          <a:solidFill>
            <a:schemeClr val="tx1"/>
          </a:solidFill>
          <a:latin typeface="+mn-lt"/>
        </a:defRPr>
      </a:lvl6pPr>
      <a:lvl7pPr marL="2971800" indent="-228600" algn="l" rtl="0" eaLnBrk="1" fontAlgn="base" hangingPunct="1">
        <a:spcBef>
          <a:spcPct val="20000"/>
        </a:spcBef>
        <a:spcAft>
          <a:spcPct val="0"/>
        </a:spcAft>
        <a:buClr>
          <a:srgbClr val="FFFF00"/>
        </a:buClr>
        <a:buChar char="•"/>
        <a:defRPr sz="2000">
          <a:solidFill>
            <a:schemeClr val="tx1"/>
          </a:solidFill>
          <a:latin typeface="+mn-lt"/>
        </a:defRPr>
      </a:lvl7pPr>
      <a:lvl8pPr marL="3429000" indent="-228600" algn="l" rtl="0" eaLnBrk="1" fontAlgn="base" hangingPunct="1">
        <a:spcBef>
          <a:spcPct val="20000"/>
        </a:spcBef>
        <a:spcAft>
          <a:spcPct val="0"/>
        </a:spcAft>
        <a:buClr>
          <a:srgbClr val="FFFF00"/>
        </a:buClr>
        <a:buChar char="•"/>
        <a:defRPr sz="2000">
          <a:solidFill>
            <a:schemeClr val="tx1"/>
          </a:solidFill>
          <a:latin typeface="+mn-lt"/>
        </a:defRPr>
      </a:lvl8pPr>
      <a:lvl9pPr marL="3886200" indent="-228600" algn="l" rtl="0" eaLnBrk="1" fontAlgn="base" hangingPunct="1">
        <a:spcBef>
          <a:spcPct val="20000"/>
        </a:spcBef>
        <a:spcAft>
          <a:spcPct val="0"/>
        </a:spcAft>
        <a:buClr>
          <a:srgbClr val="FFFF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Ryan.seals@unthsc.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4708630" y="5028370"/>
            <a:ext cx="4207934" cy="877824"/>
          </a:xfrm>
        </p:spPr>
        <p:txBody>
          <a:bodyPr>
            <a:normAutofit fontScale="70000" lnSpcReduction="20000"/>
          </a:bodyPr>
          <a:lstStyle/>
          <a:p>
            <a:pPr algn="ctr"/>
            <a:r>
              <a:rPr lang="en-US" dirty="0" smtClean="0"/>
              <a:t>Ryan A. Seals DO</a:t>
            </a:r>
          </a:p>
          <a:p>
            <a:pPr algn="ctr"/>
            <a:r>
              <a:rPr lang="en-US" dirty="0" smtClean="0"/>
              <a:t>Assistant Professor</a:t>
            </a:r>
          </a:p>
          <a:p>
            <a:pPr algn="ctr"/>
            <a:r>
              <a:rPr lang="en-US" dirty="0" smtClean="0"/>
              <a:t>UNTHSC Texas College of Osteopathic Medicine</a:t>
            </a:r>
            <a:endParaRPr lang="en-US" dirty="0"/>
          </a:p>
        </p:txBody>
      </p:sp>
      <p:sp>
        <p:nvSpPr>
          <p:cNvPr id="2" name="Title 1"/>
          <p:cNvSpPr>
            <a:spLocks noGrp="1"/>
          </p:cNvSpPr>
          <p:nvPr>
            <p:ph type="ctrTitle" sz="quarter"/>
          </p:nvPr>
        </p:nvSpPr>
        <p:spPr>
          <a:xfrm>
            <a:off x="4631637" y="2494722"/>
            <a:ext cx="4174433" cy="2418968"/>
          </a:xfrm>
        </p:spPr>
        <p:txBody>
          <a:bodyPr/>
          <a:lstStyle/>
          <a:p>
            <a:pPr algn="ctr"/>
            <a:r>
              <a:rPr lang="en-US" sz="4000" b="1" dirty="0" smtClean="0"/>
              <a:t>Osteopathic Manipulation for common GI disorders</a:t>
            </a:r>
            <a:endParaRPr lang="en-US" sz="4000" b="1" dirty="0"/>
          </a:p>
        </p:txBody>
      </p:sp>
    </p:spTree>
    <p:extLst>
      <p:ext uri="{BB962C8B-B14F-4D97-AF65-F5344CB8AC3E}">
        <p14:creationId xmlns:p14="http://schemas.microsoft.com/office/powerpoint/2010/main" val="25115798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Tenets of Osteopathy</a:t>
            </a:r>
            <a:endParaRPr lang="en-US" dirty="0"/>
          </a:p>
        </p:txBody>
      </p:sp>
      <p:sp>
        <p:nvSpPr>
          <p:cNvPr id="3" name="Content Placeholder 2"/>
          <p:cNvSpPr>
            <a:spLocks noGrp="1"/>
          </p:cNvSpPr>
          <p:nvPr>
            <p:ph idx="1"/>
          </p:nvPr>
        </p:nvSpPr>
        <p:spPr/>
        <p:txBody>
          <a:bodyPr/>
          <a:lstStyle/>
          <a:p>
            <a:r>
              <a:rPr lang="en-US" sz="3000" dirty="0" smtClean="0"/>
              <a:t>1).  The body is a unit; the person is a unit of mind, body, and spirit.</a:t>
            </a:r>
          </a:p>
          <a:p>
            <a:r>
              <a:rPr lang="en-US" sz="3000" dirty="0" smtClean="0"/>
              <a:t>2). The body is capable of self-regulation, self-healing, and health maintenance. </a:t>
            </a:r>
          </a:p>
          <a:p>
            <a:r>
              <a:rPr lang="en-US" sz="3000" dirty="0" smtClean="0"/>
              <a:t>3). Structure and Function are reciprocally interrelated.</a:t>
            </a:r>
          </a:p>
          <a:p>
            <a:r>
              <a:rPr lang="en-US" sz="3000" dirty="0" smtClean="0"/>
              <a:t>4). Rational treatment is based upon an understanding of the basic principles of body unity, self-regulation, and the inter-relationship of structure and function</a:t>
            </a:r>
            <a:endParaRPr lang="en-US" sz="3000" dirty="0"/>
          </a:p>
        </p:txBody>
      </p:sp>
      <p:sp>
        <p:nvSpPr>
          <p:cNvPr id="4" name="TextBox 3"/>
          <p:cNvSpPr txBox="1"/>
          <p:nvPr/>
        </p:nvSpPr>
        <p:spPr>
          <a:xfrm>
            <a:off x="3710307" y="6303523"/>
            <a:ext cx="3339699" cy="646331"/>
          </a:xfrm>
          <a:prstGeom prst="rect">
            <a:avLst/>
          </a:prstGeom>
          <a:noFill/>
        </p:spPr>
        <p:txBody>
          <a:bodyPr wrap="square" rtlCol="0">
            <a:spAutoFit/>
          </a:bodyPr>
          <a:lstStyle/>
          <a:p>
            <a:r>
              <a:rPr lang="en-US" dirty="0" smtClean="0">
                <a:solidFill>
                  <a:schemeClr val="accent4">
                    <a:lumMod val="10000"/>
                  </a:schemeClr>
                </a:solidFill>
              </a:rPr>
              <a:t>Foundations</a:t>
            </a:r>
            <a:r>
              <a:rPr lang="en-US" dirty="0" smtClean="0"/>
              <a:t> of Osteopathic Medicine. 3</a:t>
            </a:r>
            <a:r>
              <a:rPr lang="en-US" baseline="30000" dirty="0" smtClean="0"/>
              <a:t>rd</a:t>
            </a:r>
            <a:r>
              <a:rPr lang="en-US" dirty="0" smtClean="0"/>
              <a:t> ed. p 21</a:t>
            </a:r>
            <a:endParaRPr lang="en-US" dirty="0"/>
          </a:p>
        </p:txBody>
      </p:sp>
    </p:spTree>
    <p:extLst>
      <p:ext uri="{BB962C8B-B14F-4D97-AF65-F5344CB8AC3E}">
        <p14:creationId xmlns:p14="http://schemas.microsoft.com/office/powerpoint/2010/main" val="16537795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dirty="0" smtClean="0"/>
              <a:t>Case 1</a:t>
            </a:r>
          </a:p>
        </p:txBody>
      </p:sp>
      <p:sp>
        <p:nvSpPr>
          <p:cNvPr id="84995" name="Rectangle 3"/>
          <p:cNvSpPr>
            <a:spLocks noGrp="1" noChangeArrowheads="1"/>
          </p:cNvSpPr>
          <p:nvPr>
            <p:ph idx="1"/>
          </p:nvPr>
        </p:nvSpPr>
        <p:spPr>
          <a:xfrm>
            <a:off x="685800" y="1652924"/>
            <a:ext cx="7770813" cy="4473239"/>
          </a:xfrm>
        </p:spPr>
        <p:txBody>
          <a:bodyPr>
            <a:noAutofit/>
          </a:bodyPr>
          <a:lstStyle/>
          <a:p>
            <a:pPr eaLnBrk="1" hangingPunct="1"/>
            <a:r>
              <a:rPr lang="en-US" sz="2400" dirty="0" smtClean="0"/>
              <a:t>55-year-old female seen with complaint of “heart burn” especially after lying down with a full stomach.  Associated with belching and bloating. Denies hematemesis N/V/D/C or </a:t>
            </a:r>
            <a:r>
              <a:rPr lang="en-US" sz="2400" dirty="0" err="1" smtClean="0"/>
              <a:t>hematochesia</a:t>
            </a:r>
            <a:r>
              <a:rPr lang="en-US" sz="2400" dirty="0" smtClean="0"/>
              <a:t>. Denies weight loss. OTC Tums offers short lived relief.  </a:t>
            </a:r>
          </a:p>
          <a:p>
            <a:pPr eaLnBrk="1" hangingPunct="1"/>
            <a:r>
              <a:rPr lang="en-US" sz="2400" dirty="0" err="1" smtClean="0"/>
              <a:t>FamHX</a:t>
            </a:r>
            <a:r>
              <a:rPr lang="en-US" sz="2400" dirty="0" smtClean="0"/>
              <a:t>: </a:t>
            </a:r>
            <a:r>
              <a:rPr lang="en-US" sz="2400" dirty="0" err="1" smtClean="0"/>
              <a:t>neg</a:t>
            </a:r>
            <a:r>
              <a:rPr lang="en-US" sz="2400" dirty="0" smtClean="0"/>
              <a:t> </a:t>
            </a:r>
          </a:p>
          <a:p>
            <a:pPr eaLnBrk="1" hangingPunct="1"/>
            <a:r>
              <a:rPr lang="en-US" sz="2400" dirty="0" smtClean="0"/>
              <a:t>Past Med </a:t>
            </a:r>
            <a:r>
              <a:rPr lang="en-US" sz="2400" dirty="0" err="1" smtClean="0"/>
              <a:t>Hx</a:t>
            </a:r>
            <a:r>
              <a:rPr lang="en-US" sz="2400" dirty="0" smtClean="0"/>
              <a:t>: HTN </a:t>
            </a:r>
          </a:p>
          <a:p>
            <a:pPr eaLnBrk="1" hangingPunct="1"/>
            <a:r>
              <a:rPr lang="en-US" sz="2400" dirty="0" smtClean="0"/>
              <a:t>Meds: Amlodipine, NKDA</a:t>
            </a:r>
          </a:p>
          <a:p>
            <a:pPr eaLnBrk="1" hangingPunct="1"/>
            <a:r>
              <a:rPr lang="en-US" sz="2400" dirty="0" smtClean="0"/>
              <a:t>Social: Smokes 1ppd, 4 cups Coffee daily.</a:t>
            </a:r>
          </a:p>
        </p:txBody>
      </p:sp>
    </p:spTree>
    <p:extLst>
      <p:ext uri="{BB962C8B-B14F-4D97-AF65-F5344CB8AC3E}">
        <p14:creationId xmlns:p14="http://schemas.microsoft.com/office/powerpoint/2010/main" val="27862936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Physical Exam</a:t>
            </a:r>
          </a:p>
        </p:txBody>
      </p:sp>
      <p:sp>
        <p:nvSpPr>
          <p:cNvPr id="86019" name="Rectangle 3"/>
          <p:cNvSpPr>
            <a:spLocks noGrp="1" noChangeArrowheads="1"/>
          </p:cNvSpPr>
          <p:nvPr>
            <p:ph idx="1"/>
          </p:nvPr>
        </p:nvSpPr>
        <p:spPr/>
        <p:txBody>
          <a:bodyPr>
            <a:normAutofit lnSpcReduction="10000"/>
          </a:bodyPr>
          <a:lstStyle/>
          <a:p>
            <a:pPr eaLnBrk="1" hangingPunct="1">
              <a:lnSpc>
                <a:spcPct val="90000"/>
              </a:lnSpc>
            </a:pPr>
            <a:r>
              <a:rPr lang="en-US" sz="2800" dirty="0" smtClean="0"/>
              <a:t>BP: 138/88 HR: 68 RR: 16 T: 98.4  BMI: 27</a:t>
            </a:r>
          </a:p>
          <a:p>
            <a:pPr eaLnBrk="1" hangingPunct="1">
              <a:lnSpc>
                <a:spcPct val="90000"/>
              </a:lnSpc>
            </a:pPr>
            <a:r>
              <a:rPr lang="en-US" sz="2800" dirty="0" smtClean="0"/>
              <a:t>HEENT: </a:t>
            </a:r>
            <a:r>
              <a:rPr lang="en-US" sz="2800" dirty="0" err="1" smtClean="0"/>
              <a:t>nl</a:t>
            </a:r>
            <a:r>
              <a:rPr lang="en-US" sz="2800" dirty="0" smtClean="0"/>
              <a:t> TM, Pharynx clear, midline uvula and trachea, no lymphadenopathy.</a:t>
            </a:r>
          </a:p>
          <a:p>
            <a:pPr eaLnBrk="1" hangingPunct="1">
              <a:lnSpc>
                <a:spcPct val="90000"/>
              </a:lnSpc>
            </a:pPr>
            <a:r>
              <a:rPr lang="en-US" sz="2800" dirty="0" smtClean="0"/>
              <a:t>Cardio: </a:t>
            </a:r>
            <a:r>
              <a:rPr lang="en-US" sz="2800" dirty="0" err="1" smtClean="0"/>
              <a:t>Reg</a:t>
            </a:r>
            <a:r>
              <a:rPr lang="en-US" sz="2800" dirty="0" smtClean="0"/>
              <a:t> 68 no murmurs</a:t>
            </a:r>
          </a:p>
          <a:p>
            <a:pPr eaLnBrk="1" hangingPunct="1">
              <a:lnSpc>
                <a:spcPct val="90000"/>
              </a:lnSpc>
            </a:pPr>
            <a:r>
              <a:rPr lang="en-US" sz="2800" dirty="0" err="1" smtClean="0"/>
              <a:t>Pulm</a:t>
            </a:r>
            <a:r>
              <a:rPr lang="en-US" sz="2800" dirty="0" smtClean="0"/>
              <a:t>: CTA B/L no W/R/R</a:t>
            </a:r>
          </a:p>
          <a:p>
            <a:pPr eaLnBrk="1" hangingPunct="1">
              <a:lnSpc>
                <a:spcPct val="90000"/>
              </a:lnSpc>
            </a:pPr>
            <a:r>
              <a:rPr lang="en-US" sz="2800" b="1" dirty="0" err="1" smtClean="0"/>
              <a:t>Abd</a:t>
            </a:r>
            <a:r>
              <a:rPr lang="en-US" sz="2800" b="1" dirty="0" smtClean="0"/>
              <a:t>: </a:t>
            </a:r>
            <a:r>
              <a:rPr lang="en-US" sz="2800" dirty="0" err="1" smtClean="0"/>
              <a:t>nl</a:t>
            </a:r>
            <a:r>
              <a:rPr lang="en-US" sz="2800" dirty="0" smtClean="0"/>
              <a:t> BS soft, mild mid </a:t>
            </a:r>
            <a:r>
              <a:rPr lang="en-US" sz="2800" dirty="0" err="1" smtClean="0"/>
              <a:t>epigastric</a:t>
            </a:r>
            <a:r>
              <a:rPr lang="en-US" sz="2800" dirty="0" smtClean="0"/>
              <a:t> tenderness, no rebound or rigidity.</a:t>
            </a:r>
          </a:p>
          <a:p>
            <a:pPr eaLnBrk="1" hangingPunct="1">
              <a:lnSpc>
                <a:spcPct val="90000"/>
              </a:lnSpc>
            </a:pPr>
            <a:r>
              <a:rPr lang="en-US" sz="2800" b="1" dirty="0" smtClean="0"/>
              <a:t>Structural:</a:t>
            </a:r>
            <a:r>
              <a:rPr lang="en-US" sz="2800" dirty="0" smtClean="0"/>
              <a:t> AA </a:t>
            </a:r>
            <a:r>
              <a:rPr lang="en-US" sz="2800" dirty="0" err="1" smtClean="0"/>
              <a:t>Rr</a:t>
            </a:r>
            <a:r>
              <a:rPr lang="en-US" sz="2800" dirty="0" smtClean="0"/>
              <a:t>, Chapman’s reflexes on sternum (</a:t>
            </a:r>
            <a:r>
              <a:rPr lang="en-US" sz="2800" dirty="0" err="1" smtClean="0"/>
              <a:t>pyloris</a:t>
            </a:r>
            <a:r>
              <a:rPr lang="en-US" sz="2800" dirty="0" smtClean="0"/>
              <a:t>) and anterior left 5</a:t>
            </a:r>
            <a:r>
              <a:rPr lang="en-US" sz="2800" baseline="30000" dirty="0" smtClean="0"/>
              <a:t>th</a:t>
            </a:r>
            <a:r>
              <a:rPr lang="en-US" sz="2800" dirty="0" smtClean="0"/>
              <a:t> intercostal space (</a:t>
            </a:r>
            <a:r>
              <a:rPr lang="en-US" sz="2800" dirty="0"/>
              <a:t>s</a:t>
            </a:r>
            <a:r>
              <a:rPr lang="en-US" sz="2800" dirty="0" smtClean="0"/>
              <a:t>tomach), T5-7 N </a:t>
            </a:r>
            <a:r>
              <a:rPr lang="en-US" sz="2800" dirty="0" err="1" smtClean="0"/>
              <a:t>SrRl</a:t>
            </a:r>
            <a:r>
              <a:rPr lang="en-US" sz="2800" dirty="0" smtClean="0"/>
              <a:t>, </a:t>
            </a:r>
            <a:r>
              <a:rPr lang="en-US" sz="2800" dirty="0" err="1" smtClean="0"/>
              <a:t>fascial</a:t>
            </a:r>
            <a:r>
              <a:rPr lang="en-US" sz="2800" dirty="0" smtClean="0"/>
              <a:t> restriction and tenderness noted in </a:t>
            </a:r>
            <a:r>
              <a:rPr lang="en-US" sz="2800" dirty="0" err="1" smtClean="0"/>
              <a:t>epigastric</a:t>
            </a:r>
            <a:r>
              <a:rPr lang="en-US" sz="2800" dirty="0" smtClean="0"/>
              <a:t> area</a:t>
            </a:r>
          </a:p>
        </p:txBody>
      </p:sp>
    </p:spTree>
    <p:extLst>
      <p:ext uri="{BB962C8B-B14F-4D97-AF65-F5344CB8AC3E}">
        <p14:creationId xmlns:p14="http://schemas.microsoft.com/office/powerpoint/2010/main" val="29262680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685800" y="274883"/>
            <a:ext cx="7772400" cy="1143000"/>
          </a:xfrm>
        </p:spPr>
        <p:txBody>
          <a:bodyPr/>
          <a:lstStyle/>
          <a:p>
            <a:pPr algn="ctr"/>
            <a:r>
              <a:rPr lang="en-US" dirty="0"/>
              <a:t>Chapman</a:t>
            </a:r>
            <a:r>
              <a:rPr lang="ja-JP" altLang="en-US" dirty="0"/>
              <a:t>’</a:t>
            </a:r>
            <a:r>
              <a:rPr lang="en-US" dirty="0"/>
              <a:t>s Reflexes</a:t>
            </a:r>
          </a:p>
        </p:txBody>
      </p:sp>
      <p:pic>
        <p:nvPicPr>
          <p:cNvPr id="1033" name="Picture 9" descr="Chapmans"/>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t="8273" b="8273"/>
          <a:stretch>
            <a:fillRect/>
          </a:stretch>
        </p:blipFill>
        <p:spPr/>
      </p:pic>
      <p:sp>
        <p:nvSpPr>
          <p:cNvPr id="1028" name="Rectangle 4"/>
          <p:cNvSpPr>
            <a:spLocks noGrp="1" noChangeArrowheads="1"/>
          </p:cNvSpPr>
          <p:nvPr>
            <p:ph type="body" sz="half" idx="2"/>
          </p:nvPr>
        </p:nvSpPr>
        <p:spPr/>
        <p:txBody>
          <a:bodyPr/>
          <a:lstStyle/>
          <a:p>
            <a:r>
              <a:rPr lang="en-US" sz="2800" dirty="0"/>
              <a:t>Stomach </a:t>
            </a:r>
            <a:r>
              <a:rPr lang="en-US" sz="2800" dirty="0" smtClean="0"/>
              <a:t>Points</a:t>
            </a:r>
            <a:endParaRPr lang="en-US" sz="2800" dirty="0"/>
          </a:p>
          <a:p>
            <a:pPr lvl="1"/>
            <a:r>
              <a:rPr lang="en-US" sz="2400" dirty="0"/>
              <a:t>Rib 5-6, 6-</a:t>
            </a:r>
            <a:r>
              <a:rPr lang="en-US" sz="2400" dirty="0" smtClean="0"/>
              <a:t>7</a:t>
            </a:r>
          </a:p>
          <a:p>
            <a:r>
              <a:rPr lang="en-US" sz="2600" dirty="0" err="1" smtClean="0"/>
              <a:t>Pyloris</a:t>
            </a:r>
            <a:endParaRPr lang="en-US" sz="2600" dirty="0" smtClean="0"/>
          </a:p>
          <a:p>
            <a:pPr lvl="1"/>
            <a:r>
              <a:rPr lang="en-US" sz="2400" dirty="0" smtClean="0"/>
              <a:t>Sternum</a:t>
            </a:r>
            <a:endParaRPr lang="en-US" sz="2400" dirty="0"/>
          </a:p>
          <a:p>
            <a:r>
              <a:rPr lang="en-US" sz="2800" dirty="0" smtClean="0"/>
              <a:t>Treatment</a:t>
            </a:r>
            <a:endParaRPr lang="en-US" sz="2800" dirty="0"/>
          </a:p>
          <a:p>
            <a:pPr lvl="1"/>
            <a:r>
              <a:rPr lang="en-US" sz="2400" dirty="0"/>
              <a:t>Gentle pressure</a:t>
            </a:r>
          </a:p>
          <a:p>
            <a:pPr lvl="1"/>
            <a:r>
              <a:rPr lang="en-US" sz="2400" dirty="0" smtClean="0"/>
              <a:t>Circular </a:t>
            </a:r>
            <a:r>
              <a:rPr lang="en-US" sz="2400" dirty="0"/>
              <a:t>massage</a:t>
            </a:r>
          </a:p>
        </p:txBody>
      </p:sp>
      <p:sp>
        <p:nvSpPr>
          <p:cNvPr id="2" name="Oval 1"/>
          <p:cNvSpPr/>
          <p:nvPr/>
        </p:nvSpPr>
        <p:spPr>
          <a:xfrm>
            <a:off x="2278415" y="2951015"/>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393463" y="3103415"/>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42256" y="2487136"/>
            <a:ext cx="93376" cy="53226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8799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GERD</a:t>
            </a:r>
            <a:endParaRPr lang="en-US" dirty="0"/>
          </a:p>
        </p:txBody>
      </p:sp>
      <p:sp>
        <p:nvSpPr>
          <p:cNvPr id="3" name="Content Placeholder 2"/>
          <p:cNvSpPr>
            <a:spLocks noGrp="1"/>
          </p:cNvSpPr>
          <p:nvPr>
            <p:ph idx="1"/>
          </p:nvPr>
        </p:nvSpPr>
        <p:spPr/>
        <p:txBody>
          <a:bodyPr>
            <a:normAutofit/>
          </a:bodyPr>
          <a:lstStyle/>
          <a:p>
            <a:r>
              <a:rPr lang="en-US" sz="2800" dirty="0" smtClean="0"/>
              <a:t>Incidence</a:t>
            </a:r>
          </a:p>
          <a:p>
            <a:pPr lvl="1"/>
            <a:r>
              <a:rPr lang="en-US" sz="2800" dirty="0" smtClean="0"/>
              <a:t>10% of people have daily heartburn</a:t>
            </a:r>
          </a:p>
          <a:p>
            <a:pPr lvl="1"/>
            <a:r>
              <a:rPr lang="en-US" sz="2800" dirty="0" smtClean="0"/>
              <a:t>44% of people have symptoms once a month</a:t>
            </a:r>
          </a:p>
          <a:p>
            <a:pPr lvl="1"/>
            <a:r>
              <a:rPr lang="en-US" sz="2800" dirty="0" smtClean="0"/>
              <a:t>17% of all GI diagnoses are GERD </a:t>
            </a:r>
          </a:p>
          <a:p>
            <a:pPr lvl="1"/>
            <a:r>
              <a:rPr lang="en-US" sz="2800" dirty="0" smtClean="0"/>
              <a:t>Second most costly GI disease</a:t>
            </a:r>
          </a:p>
        </p:txBody>
      </p:sp>
    </p:spTree>
    <p:extLst>
      <p:ext uri="{BB962C8B-B14F-4D97-AF65-F5344CB8AC3E}">
        <p14:creationId xmlns:p14="http://schemas.microsoft.com/office/powerpoint/2010/main" val="36421111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GERD Symptoms</a:t>
            </a:r>
            <a:endParaRPr lang="en-US" dirty="0"/>
          </a:p>
        </p:txBody>
      </p:sp>
      <p:sp>
        <p:nvSpPr>
          <p:cNvPr id="3" name="Content Placeholder 2"/>
          <p:cNvSpPr>
            <a:spLocks noGrp="1"/>
          </p:cNvSpPr>
          <p:nvPr>
            <p:ph idx="1"/>
          </p:nvPr>
        </p:nvSpPr>
        <p:spPr/>
        <p:txBody>
          <a:bodyPr/>
          <a:lstStyle/>
          <a:p>
            <a:r>
              <a:rPr lang="en-US" b="1" dirty="0" smtClean="0"/>
              <a:t>Heartburn</a:t>
            </a:r>
            <a:r>
              <a:rPr lang="en-US" dirty="0" smtClean="0"/>
              <a:t> is the classic symptom of GERD</a:t>
            </a:r>
          </a:p>
          <a:p>
            <a:pPr lvl="1"/>
            <a:r>
              <a:rPr lang="en-US" dirty="0" smtClean="0"/>
              <a:t>Burning feeling, rising from the stomach and lower chest and radiating toward the neck</a:t>
            </a:r>
          </a:p>
          <a:p>
            <a:pPr lvl="1"/>
            <a:r>
              <a:rPr lang="en-US" dirty="0" smtClean="0"/>
              <a:t>Usually occurs after large meals</a:t>
            </a:r>
          </a:p>
          <a:p>
            <a:pPr lvl="1"/>
            <a:r>
              <a:rPr lang="en-US" dirty="0" smtClean="0"/>
              <a:t>Worse when lying supine</a:t>
            </a:r>
          </a:p>
          <a:p>
            <a:pPr lvl="1"/>
            <a:r>
              <a:rPr lang="en-US" dirty="0" smtClean="0"/>
              <a:t>Severity of symptoms don’t always correlate with degree of esophageal damage</a:t>
            </a:r>
          </a:p>
          <a:p>
            <a:pPr lvl="1"/>
            <a:r>
              <a:rPr lang="en-US" dirty="0" smtClean="0"/>
              <a:t>Symptoms can be caused by acid reflux, bile reflux, and </a:t>
            </a:r>
            <a:r>
              <a:rPr lang="en-US" b="1" u="sng" dirty="0" smtClean="0"/>
              <a:t>mechanical stimulation of the esophagus</a:t>
            </a:r>
            <a:endParaRPr lang="en-US" b="1" u="sng" dirty="0"/>
          </a:p>
        </p:txBody>
      </p:sp>
      <p:sp>
        <p:nvSpPr>
          <p:cNvPr id="4" name="TextBox 3"/>
          <p:cNvSpPr txBox="1"/>
          <p:nvPr/>
        </p:nvSpPr>
        <p:spPr>
          <a:xfrm>
            <a:off x="1150626" y="6228815"/>
            <a:ext cx="7438049" cy="646331"/>
          </a:xfrm>
          <a:prstGeom prst="rect">
            <a:avLst/>
          </a:prstGeom>
          <a:noFill/>
        </p:spPr>
        <p:txBody>
          <a:bodyPr wrap="square" rtlCol="0">
            <a:spAutoFit/>
          </a:bodyPr>
          <a:lstStyle/>
          <a:p>
            <a:pPr algn="ctr"/>
            <a:r>
              <a:rPr lang="en-US" dirty="0" err="1">
                <a:solidFill>
                  <a:schemeClr val="accent4">
                    <a:lumMod val="10000"/>
                  </a:schemeClr>
                </a:solidFill>
              </a:rPr>
              <a:t>Sleisenger</a:t>
            </a:r>
            <a:r>
              <a:rPr lang="en-US" dirty="0">
                <a:solidFill>
                  <a:schemeClr val="accent4">
                    <a:lumMod val="10000"/>
                  </a:schemeClr>
                </a:solidFill>
              </a:rPr>
              <a:t> and </a:t>
            </a:r>
            <a:r>
              <a:rPr lang="en-US" dirty="0" err="1">
                <a:solidFill>
                  <a:schemeClr val="accent4">
                    <a:lumMod val="10000"/>
                  </a:schemeClr>
                </a:solidFill>
              </a:rPr>
              <a:t>Fordtran's</a:t>
            </a:r>
            <a:r>
              <a:rPr lang="en-US" dirty="0">
                <a:solidFill>
                  <a:schemeClr val="accent4">
                    <a:lumMod val="10000"/>
                  </a:schemeClr>
                </a:solidFill>
              </a:rPr>
              <a:t> Gastrointestinal and Liver Disease , Ninth </a:t>
            </a:r>
            <a:r>
              <a:rPr lang="en-US" dirty="0" smtClean="0">
                <a:solidFill>
                  <a:schemeClr val="accent4">
                    <a:lumMod val="10000"/>
                  </a:schemeClr>
                </a:solidFill>
              </a:rPr>
              <a:t>Ed.</a:t>
            </a:r>
            <a:endParaRPr lang="en-US" dirty="0">
              <a:solidFill>
                <a:schemeClr val="accent4">
                  <a:lumMod val="10000"/>
                </a:schemeClr>
              </a:solidFill>
            </a:endParaRPr>
          </a:p>
          <a:p>
            <a:endParaRPr lang="en-US" dirty="0"/>
          </a:p>
        </p:txBody>
      </p:sp>
    </p:spTree>
    <p:extLst>
      <p:ext uri="{BB962C8B-B14F-4D97-AF65-F5344CB8AC3E}">
        <p14:creationId xmlns:p14="http://schemas.microsoft.com/office/powerpoint/2010/main" val="34867301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a:t>
            </a:r>
            <a:endParaRPr lang="en-US" dirty="0"/>
          </a:p>
        </p:txBody>
      </p:sp>
      <p:sp>
        <p:nvSpPr>
          <p:cNvPr id="3" name="Content Placeholder 2"/>
          <p:cNvSpPr>
            <a:spLocks noGrp="1"/>
          </p:cNvSpPr>
          <p:nvPr>
            <p:ph idx="1"/>
          </p:nvPr>
        </p:nvSpPr>
        <p:spPr/>
        <p:txBody>
          <a:bodyPr/>
          <a:lstStyle/>
          <a:p>
            <a:r>
              <a:rPr lang="en-US" dirty="0" smtClean="0"/>
              <a:t>Lower Esophageal sphincter (LES)</a:t>
            </a:r>
          </a:p>
          <a:p>
            <a:pPr lvl="1"/>
            <a:r>
              <a:rPr lang="en-US" dirty="0" smtClean="0"/>
              <a:t>Distal 3-4 cm of esophagus is contracted at rest</a:t>
            </a:r>
          </a:p>
          <a:p>
            <a:pPr lvl="2"/>
            <a:r>
              <a:rPr lang="en-US" dirty="0" smtClean="0"/>
              <a:t>Upper half usually located ABOVE diaphragm</a:t>
            </a:r>
          </a:p>
          <a:p>
            <a:pPr lvl="2"/>
            <a:r>
              <a:rPr lang="en-US" dirty="0" smtClean="0"/>
              <a:t>Lower half usually located BELOW diaphragm</a:t>
            </a:r>
          </a:p>
          <a:p>
            <a:pPr lvl="1"/>
            <a:r>
              <a:rPr lang="en-US" dirty="0" smtClean="0"/>
              <a:t>Lies within hiatus created by </a:t>
            </a:r>
            <a:r>
              <a:rPr lang="en-US" b="1" dirty="0" smtClean="0"/>
              <a:t>right </a:t>
            </a:r>
            <a:r>
              <a:rPr lang="en-US" b="1" dirty="0" err="1" smtClean="0"/>
              <a:t>crura</a:t>
            </a:r>
            <a:r>
              <a:rPr lang="en-US" b="1" dirty="0" smtClean="0"/>
              <a:t> </a:t>
            </a:r>
            <a:r>
              <a:rPr lang="en-US" dirty="0" smtClean="0"/>
              <a:t>of the diaphragm</a:t>
            </a:r>
          </a:p>
          <a:p>
            <a:pPr lvl="1"/>
            <a:r>
              <a:rPr lang="en-US" dirty="0" smtClean="0"/>
              <a:t>Anchored by the </a:t>
            </a:r>
            <a:r>
              <a:rPr lang="en-US" dirty="0" err="1" smtClean="0"/>
              <a:t>phrenoesophageal</a:t>
            </a:r>
            <a:r>
              <a:rPr lang="en-US" dirty="0" smtClean="0"/>
              <a:t> ligament </a:t>
            </a:r>
            <a:r>
              <a:rPr lang="en-US" b="1" dirty="0" smtClean="0"/>
              <a:t>(PEL)</a:t>
            </a:r>
            <a:endParaRPr lang="en-US" b="1" dirty="0"/>
          </a:p>
        </p:txBody>
      </p:sp>
    </p:spTree>
    <p:extLst>
      <p:ext uri="{BB962C8B-B14F-4D97-AF65-F5344CB8AC3E}">
        <p14:creationId xmlns:p14="http://schemas.microsoft.com/office/powerpoint/2010/main" val="33589954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Lower Esophageal sphincter (LES) pressure</a:t>
            </a:r>
          </a:p>
          <a:p>
            <a:pPr lvl="1"/>
            <a:r>
              <a:rPr lang="en-US" dirty="0" smtClean="0"/>
              <a:t>Complex and mediated by many factors</a:t>
            </a:r>
          </a:p>
          <a:p>
            <a:pPr lvl="1"/>
            <a:r>
              <a:rPr lang="en-US" dirty="0" smtClean="0"/>
              <a:t>Hormones and gastrointestinal peptides</a:t>
            </a:r>
          </a:p>
          <a:p>
            <a:pPr lvl="1"/>
            <a:r>
              <a:rPr lang="en-US" dirty="0" smtClean="0"/>
              <a:t>Foods, alcohol, nicotine</a:t>
            </a:r>
          </a:p>
          <a:p>
            <a:pPr lvl="1"/>
            <a:r>
              <a:rPr lang="en-US" dirty="0" smtClean="0"/>
              <a:t>Drugs and medications</a:t>
            </a:r>
          </a:p>
          <a:p>
            <a:r>
              <a:rPr lang="en-US" dirty="0" smtClean="0"/>
              <a:t>Transient relaxation of Lower Esophageal Pressure </a:t>
            </a:r>
            <a:r>
              <a:rPr lang="en-US" i="1" dirty="0" smtClean="0"/>
              <a:t>NOT</a:t>
            </a:r>
            <a:r>
              <a:rPr lang="en-US" dirty="0" smtClean="0"/>
              <a:t> always associated with GERD</a:t>
            </a:r>
          </a:p>
          <a:p>
            <a:pPr lvl="1"/>
            <a:r>
              <a:rPr lang="en-US" dirty="0" smtClean="0"/>
              <a:t>Mediated via </a:t>
            </a:r>
            <a:r>
              <a:rPr lang="en-US" dirty="0" err="1" smtClean="0"/>
              <a:t>vagus</a:t>
            </a:r>
            <a:r>
              <a:rPr lang="en-US" dirty="0" smtClean="0"/>
              <a:t> nerve stimulated from </a:t>
            </a:r>
            <a:r>
              <a:rPr lang="en-US" b="1" u="sng" dirty="0" smtClean="0"/>
              <a:t>gastric distension</a:t>
            </a:r>
          </a:p>
          <a:p>
            <a:pPr lvl="1"/>
            <a:r>
              <a:rPr lang="en-US" dirty="0" smtClean="0"/>
              <a:t>Stretch response in stomach- food bolus vs. mechanical </a:t>
            </a:r>
          </a:p>
          <a:p>
            <a:r>
              <a:rPr lang="en-US" dirty="0" smtClean="0"/>
              <a:t>Contributions of hiatal hernia to GERD remain controversial</a:t>
            </a:r>
          </a:p>
        </p:txBody>
      </p:sp>
    </p:spTree>
    <p:extLst>
      <p:ext uri="{BB962C8B-B14F-4D97-AF65-F5344CB8AC3E}">
        <p14:creationId xmlns:p14="http://schemas.microsoft.com/office/powerpoint/2010/main" val="1455524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GERD Diagnosis &amp; Treatment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Diagnosis</a:t>
            </a:r>
          </a:p>
          <a:p>
            <a:pPr lvl="1"/>
            <a:r>
              <a:rPr lang="en-US" dirty="0" smtClean="0"/>
              <a:t>Often done with trial of acid suppression medication</a:t>
            </a:r>
          </a:p>
          <a:p>
            <a:pPr lvl="2"/>
            <a:r>
              <a:rPr lang="en-US" dirty="0" smtClean="0"/>
              <a:t>Improvements of 50% or more support GERD diagnosis</a:t>
            </a:r>
          </a:p>
          <a:p>
            <a:pPr lvl="1"/>
            <a:r>
              <a:rPr lang="en-US" dirty="0" smtClean="0"/>
              <a:t>pH monitoring</a:t>
            </a:r>
          </a:p>
          <a:p>
            <a:r>
              <a:rPr lang="en-US" dirty="0" smtClean="0"/>
              <a:t>Treatment</a:t>
            </a:r>
          </a:p>
          <a:p>
            <a:pPr lvl="1"/>
            <a:r>
              <a:rPr lang="en-US" b="1" dirty="0" smtClean="0"/>
              <a:t>Lifestyle modifications</a:t>
            </a:r>
          </a:p>
          <a:p>
            <a:pPr lvl="2"/>
            <a:r>
              <a:rPr lang="en-US" dirty="0" smtClean="0"/>
              <a:t>Smaller meals, avoid carbonated beverages, upright posture</a:t>
            </a:r>
          </a:p>
          <a:p>
            <a:pPr lvl="1"/>
            <a:r>
              <a:rPr lang="en-US" dirty="0" smtClean="0"/>
              <a:t>Acid suppression therapy</a:t>
            </a:r>
          </a:p>
          <a:p>
            <a:pPr lvl="1"/>
            <a:r>
              <a:rPr lang="en-US" dirty="0" smtClean="0"/>
              <a:t>Surgery</a:t>
            </a:r>
          </a:p>
          <a:p>
            <a:pPr lvl="1"/>
            <a:r>
              <a:rPr lang="en-US" b="1" dirty="0" smtClean="0"/>
              <a:t>OMT</a:t>
            </a:r>
            <a:endParaRPr lang="en-US" b="1" dirty="0"/>
          </a:p>
        </p:txBody>
      </p:sp>
    </p:spTree>
    <p:extLst>
      <p:ext uri="{BB962C8B-B14F-4D97-AF65-F5344CB8AC3E}">
        <p14:creationId xmlns:p14="http://schemas.microsoft.com/office/powerpoint/2010/main" val="30650384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Proton Pump Inhibitors</a:t>
            </a:r>
          </a:p>
        </p:txBody>
      </p:sp>
      <p:sp>
        <p:nvSpPr>
          <p:cNvPr id="84995" name="Rectangle 3"/>
          <p:cNvSpPr>
            <a:spLocks noGrp="1" noChangeArrowheads="1"/>
          </p:cNvSpPr>
          <p:nvPr>
            <p:ph idx="1"/>
          </p:nvPr>
        </p:nvSpPr>
        <p:spPr/>
        <p:txBody>
          <a:bodyPr/>
          <a:lstStyle/>
          <a:p>
            <a:r>
              <a:rPr lang="en-US" dirty="0"/>
              <a:t>One of the most common class of prescribed drugs</a:t>
            </a:r>
          </a:p>
          <a:p>
            <a:r>
              <a:rPr lang="en-US" dirty="0"/>
              <a:t>Difficult to discontinue because of rebound increase in acid production</a:t>
            </a:r>
          </a:p>
          <a:p>
            <a:r>
              <a:rPr lang="en-US" dirty="0"/>
              <a:t>Been associated with</a:t>
            </a:r>
          </a:p>
          <a:p>
            <a:pPr lvl="1"/>
            <a:r>
              <a:rPr lang="en-US" sz="2200" dirty="0"/>
              <a:t>Increase fractures in post-menopausal women</a:t>
            </a:r>
          </a:p>
          <a:p>
            <a:pPr lvl="1"/>
            <a:r>
              <a:rPr lang="en-US" sz="2200" dirty="0"/>
              <a:t>Increased C. </a:t>
            </a:r>
            <a:r>
              <a:rPr lang="en-US" sz="2200" dirty="0" err="1" smtClean="0"/>
              <a:t>difficle</a:t>
            </a:r>
            <a:r>
              <a:rPr lang="en-US" sz="2200" dirty="0" smtClean="0"/>
              <a:t> </a:t>
            </a:r>
            <a:r>
              <a:rPr lang="en-US" sz="2200" dirty="0"/>
              <a:t>infections</a:t>
            </a:r>
          </a:p>
          <a:p>
            <a:pPr lvl="1"/>
            <a:r>
              <a:rPr lang="en-US" sz="2200" dirty="0" smtClean="0"/>
              <a:t>Increased risk for pneumonia</a:t>
            </a:r>
          </a:p>
          <a:p>
            <a:pPr lvl="1"/>
            <a:r>
              <a:rPr lang="en-US" sz="2200" dirty="0" smtClean="0"/>
              <a:t>Interactions with other medications (e.g. </a:t>
            </a:r>
            <a:r>
              <a:rPr lang="en-US" sz="2200" dirty="0" err="1" smtClean="0"/>
              <a:t>clopidogrel</a:t>
            </a:r>
            <a:r>
              <a:rPr lang="en-US" sz="2200" dirty="0" smtClean="0"/>
              <a:t>) </a:t>
            </a:r>
          </a:p>
          <a:p>
            <a:pPr lvl="1"/>
            <a:r>
              <a:rPr lang="en-US" sz="2200" dirty="0" smtClean="0"/>
              <a:t>Low Magnesium levels</a:t>
            </a:r>
          </a:p>
          <a:p>
            <a:pPr lvl="1"/>
            <a:r>
              <a:rPr lang="en-US" sz="2200" dirty="0" smtClean="0"/>
              <a:t>Heart attacks*</a:t>
            </a:r>
            <a:endParaRPr lang="en-US" sz="2200" dirty="0"/>
          </a:p>
        </p:txBody>
      </p:sp>
      <p:sp>
        <p:nvSpPr>
          <p:cNvPr id="4" name="TextBox 3"/>
          <p:cNvSpPr txBox="1"/>
          <p:nvPr/>
        </p:nvSpPr>
        <p:spPr>
          <a:xfrm>
            <a:off x="685800" y="6228815"/>
            <a:ext cx="7438049" cy="923330"/>
          </a:xfrm>
          <a:prstGeom prst="rect">
            <a:avLst/>
          </a:prstGeom>
          <a:noFill/>
        </p:spPr>
        <p:txBody>
          <a:bodyPr wrap="square" rtlCol="0">
            <a:spAutoFit/>
          </a:bodyPr>
          <a:lstStyle/>
          <a:p>
            <a:pPr algn="ctr"/>
            <a:r>
              <a:rPr lang="en-US" dirty="0" smtClean="0">
                <a:solidFill>
                  <a:srgbClr val="161616"/>
                </a:solidFill>
              </a:rPr>
              <a:t>www.fda.gov</a:t>
            </a:r>
          </a:p>
          <a:p>
            <a:pPr algn="ctr"/>
            <a:r>
              <a:rPr lang="en-US" dirty="0" err="1">
                <a:solidFill>
                  <a:srgbClr val="161616"/>
                </a:solidFill>
              </a:rPr>
              <a:t>m</a:t>
            </a:r>
            <a:r>
              <a:rPr lang="en-US" dirty="0" err="1" smtClean="0">
                <a:solidFill>
                  <a:srgbClr val="161616"/>
                </a:solidFill>
              </a:rPr>
              <a:t>ed.stanford.edu</a:t>
            </a:r>
            <a:r>
              <a:rPr lang="en-US" dirty="0" smtClean="0">
                <a:solidFill>
                  <a:srgbClr val="161616"/>
                </a:solidFill>
              </a:rPr>
              <a:t>*</a:t>
            </a:r>
            <a:endParaRPr lang="en-US" dirty="0">
              <a:solidFill>
                <a:srgbClr val="161616"/>
              </a:solidFill>
            </a:endParaRPr>
          </a:p>
          <a:p>
            <a:endParaRPr lang="en-US" dirty="0"/>
          </a:p>
        </p:txBody>
      </p:sp>
    </p:spTree>
    <p:extLst>
      <p:ext uri="{BB962C8B-B14F-4D97-AF65-F5344CB8AC3E}">
        <p14:creationId xmlns:p14="http://schemas.microsoft.com/office/powerpoint/2010/main" val="31146100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298817" y="1600200"/>
            <a:ext cx="8387983" cy="4495800"/>
          </a:xfrm>
        </p:spPr>
        <p:txBody>
          <a:bodyPr/>
          <a:lstStyle/>
          <a:p>
            <a:r>
              <a:rPr lang="en-US" sz="2900" dirty="0" smtClean="0"/>
              <a:t>Understand relevant anatomy in the gastrointestinal system: viscera, innervations, musculoskeletal relationships</a:t>
            </a:r>
          </a:p>
          <a:p>
            <a:r>
              <a:rPr lang="en-US" sz="2900" dirty="0" smtClean="0"/>
              <a:t>Apply osteopathic principles to your current understanding of GERD and IBS</a:t>
            </a:r>
          </a:p>
          <a:p>
            <a:r>
              <a:rPr lang="en-US" sz="2900" dirty="0" smtClean="0"/>
              <a:t>Devise a plan for appropriate OMT for common GI conditions: GERD and IBS</a:t>
            </a:r>
          </a:p>
          <a:p>
            <a:r>
              <a:rPr lang="en-US" sz="2900" dirty="0" smtClean="0"/>
              <a:t>Bill and code for OMT appropriately</a:t>
            </a:r>
          </a:p>
          <a:p>
            <a:r>
              <a:rPr lang="en-US" sz="2900" dirty="0" smtClean="0"/>
              <a:t>Understand the research supporting OMT for GI conditions</a:t>
            </a:r>
            <a:endParaRPr lang="en-US" sz="2900" dirty="0"/>
          </a:p>
        </p:txBody>
      </p:sp>
    </p:spTree>
    <p:extLst>
      <p:ext uri="{BB962C8B-B14F-4D97-AF65-F5344CB8AC3E}">
        <p14:creationId xmlns:p14="http://schemas.microsoft.com/office/powerpoint/2010/main" val="32904567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28000" y="3688462"/>
            <a:ext cx="1016000" cy="3048000"/>
          </a:xfrm>
          <a:prstGeom prst="rect">
            <a:avLst/>
          </a:prstGeom>
        </p:spPr>
      </p:pic>
      <p:sp>
        <p:nvSpPr>
          <p:cNvPr id="2" name="Title 1"/>
          <p:cNvSpPr>
            <a:spLocks noGrp="1"/>
          </p:cNvSpPr>
          <p:nvPr>
            <p:ph type="ctrTitle" sz="quarter"/>
          </p:nvPr>
        </p:nvSpPr>
        <p:spPr>
          <a:xfrm>
            <a:off x="4458048" y="3376561"/>
            <a:ext cx="4285905" cy="978408"/>
          </a:xfrm>
        </p:spPr>
        <p:txBody>
          <a:bodyPr/>
          <a:lstStyle/>
          <a:p>
            <a:pPr algn="ctr"/>
            <a:r>
              <a:rPr lang="en-US" dirty="0" smtClean="0"/>
              <a:t>Osteopathic Considerations</a:t>
            </a:r>
            <a:endParaRPr lang="en-US" dirty="0"/>
          </a:p>
        </p:txBody>
      </p:sp>
    </p:spTree>
    <p:extLst>
      <p:ext uri="{BB962C8B-B14F-4D97-AF65-F5344CB8AC3E}">
        <p14:creationId xmlns:p14="http://schemas.microsoft.com/office/powerpoint/2010/main" val="12969437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Biomechanical</a:t>
            </a:r>
            <a:endParaRPr lang="en-US" dirty="0"/>
          </a:p>
        </p:txBody>
      </p:sp>
      <p:sp>
        <p:nvSpPr>
          <p:cNvPr id="3" name="Content Placeholder 2"/>
          <p:cNvSpPr>
            <a:spLocks noGrp="1"/>
          </p:cNvSpPr>
          <p:nvPr>
            <p:ph idx="1"/>
          </p:nvPr>
        </p:nvSpPr>
        <p:spPr/>
        <p:txBody>
          <a:bodyPr/>
          <a:lstStyle/>
          <a:p>
            <a:r>
              <a:rPr lang="en-US" dirty="0" smtClean="0"/>
              <a:t>Right </a:t>
            </a:r>
            <a:r>
              <a:rPr lang="en-US" dirty="0" err="1" smtClean="0"/>
              <a:t>crura</a:t>
            </a:r>
            <a:r>
              <a:rPr lang="en-US" dirty="0" smtClean="0"/>
              <a:t> of the diaphragm</a:t>
            </a:r>
          </a:p>
          <a:p>
            <a:pPr lvl="1"/>
            <a:r>
              <a:rPr lang="en-US" dirty="0" smtClean="0"/>
              <a:t>Attaches L1-L3</a:t>
            </a:r>
          </a:p>
          <a:p>
            <a:pPr lvl="1"/>
            <a:r>
              <a:rPr lang="en-US" dirty="0" err="1" smtClean="0"/>
              <a:t>Fascial</a:t>
            </a:r>
            <a:r>
              <a:rPr lang="en-US" dirty="0" smtClean="0"/>
              <a:t> connections to rib 12</a:t>
            </a:r>
          </a:p>
          <a:p>
            <a:r>
              <a:rPr lang="en-US" dirty="0" smtClean="0"/>
              <a:t>Tension on the longitudinal muscle layer of esophagus</a:t>
            </a:r>
          </a:p>
          <a:p>
            <a:pPr lvl="1"/>
            <a:r>
              <a:rPr lang="en-US" dirty="0" err="1" smtClean="0"/>
              <a:t>Phrenoesophageal</a:t>
            </a:r>
            <a:r>
              <a:rPr lang="en-US" dirty="0" smtClean="0"/>
              <a:t> ligament </a:t>
            </a:r>
          </a:p>
          <a:p>
            <a:pPr lvl="1"/>
            <a:r>
              <a:rPr lang="en-US" dirty="0" smtClean="0"/>
              <a:t>Connection to </a:t>
            </a:r>
            <a:r>
              <a:rPr lang="en-US" dirty="0" err="1" smtClean="0"/>
              <a:t>transversalis</a:t>
            </a:r>
            <a:r>
              <a:rPr lang="en-US" dirty="0" smtClean="0"/>
              <a:t> fascia</a:t>
            </a:r>
          </a:p>
          <a:p>
            <a:pPr marL="0" indent="0">
              <a:buNone/>
            </a:pPr>
            <a:endParaRPr lang="en-US" dirty="0"/>
          </a:p>
        </p:txBody>
      </p:sp>
    </p:spTree>
    <p:extLst>
      <p:ext uri="{BB962C8B-B14F-4D97-AF65-F5344CB8AC3E}">
        <p14:creationId xmlns:p14="http://schemas.microsoft.com/office/powerpoint/2010/main" val="9343194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endParaRPr lang="en-US"/>
          </a:p>
        </p:txBody>
      </p:sp>
      <p:pic>
        <p:nvPicPr>
          <p:cNvPr id="70661" name="Picture 5" descr="gimo6-f6"/>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 y="-1"/>
            <a:ext cx="9144001" cy="6840287"/>
          </a:xfrm>
        </p:spPr>
      </p:pic>
    </p:spTree>
    <p:extLst>
      <p:ext uri="{BB962C8B-B14F-4D97-AF65-F5344CB8AC3E}">
        <p14:creationId xmlns:p14="http://schemas.microsoft.com/office/powerpoint/2010/main" val="15858423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gimo14-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9148083" cy="6779790"/>
          </a:xfrm>
          <a:prstGeom prst="rect">
            <a:avLst/>
          </a:prstGeom>
        </p:spPr>
      </p:pic>
      <p:sp>
        <p:nvSpPr>
          <p:cNvPr id="4" name="Rectangle 3"/>
          <p:cNvSpPr/>
          <p:nvPr/>
        </p:nvSpPr>
        <p:spPr>
          <a:xfrm>
            <a:off x="168080" y="4874725"/>
            <a:ext cx="2549208" cy="821792"/>
          </a:xfrm>
          <a:prstGeom prst="rect">
            <a:avLst/>
          </a:pr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1524" y="171078"/>
            <a:ext cx="1839538" cy="1070950"/>
          </a:xfrm>
          <a:prstGeom prst="rect">
            <a:avLst/>
          </a:pr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460869" y="2795211"/>
            <a:ext cx="1571739" cy="622699"/>
          </a:xfrm>
          <a:prstGeom prst="rect">
            <a:avLst/>
          </a:pr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5" descr="diaphragm_open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2400" y="25400"/>
            <a:ext cx="8991600" cy="6796088"/>
          </a:xfrm>
          <a:prstGeom prst="rect">
            <a:avLst/>
          </a:prstGeom>
        </p:spPr>
      </p:pic>
      <p:cxnSp>
        <p:nvCxnSpPr>
          <p:cNvPr id="8" name="Curved Connector 7"/>
          <p:cNvCxnSpPr/>
          <p:nvPr/>
        </p:nvCxnSpPr>
        <p:spPr>
          <a:xfrm rot="5400000">
            <a:off x="4271957" y="2778273"/>
            <a:ext cx="1578218" cy="1251261"/>
          </a:xfrm>
          <a:prstGeom prst="curvedConnector3">
            <a:avLst/>
          </a:prstGeom>
          <a:ln w="1270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rot="16200000" flipH="1">
            <a:off x="3319472" y="5308976"/>
            <a:ext cx="2381331" cy="149404"/>
          </a:xfrm>
          <a:prstGeom prst="curvedConnector3">
            <a:avLst/>
          </a:prstGeom>
          <a:ln w="12700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460869" y="6507944"/>
            <a:ext cx="1571739" cy="369332"/>
          </a:xfrm>
          <a:prstGeom prst="rect">
            <a:avLst/>
          </a:prstGeom>
          <a:noFill/>
        </p:spPr>
        <p:txBody>
          <a:bodyPr wrap="square" rtlCol="0">
            <a:spAutoFit/>
          </a:bodyPr>
          <a:lstStyle/>
          <a:p>
            <a:r>
              <a:rPr lang="en-US" dirty="0" smtClean="0">
                <a:solidFill>
                  <a:schemeClr val="accent4">
                    <a:lumMod val="10000"/>
                  </a:schemeClr>
                </a:solidFill>
              </a:rPr>
              <a:t>Gray’s Anatomy</a:t>
            </a:r>
            <a:endParaRPr lang="en-US" dirty="0">
              <a:solidFill>
                <a:schemeClr val="accent4">
                  <a:lumMod val="10000"/>
                </a:schemeClr>
              </a:solidFill>
            </a:endParaRPr>
          </a:p>
        </p:txBody>
      </p:sp>
    </p:spTree>
    <p:extLst>
      <p:ext uri="{BB962C8B-B14F-4D97-AF65-F5344CB8AC3E}">
        <p14:creationId xmlns:p14="http://schemas.microsoft.com/office/powerpoint/2010/main" val="14272518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imo14-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
            <a:ext cx="9144000" cy="6761113"/>
          </a:xfrm>
          <a:prstGeom prst="rect">
            <a:avLst/>
          </a:prstGeom>
        </p:spPr>
      </p:pic>
    </p:spTree>
    <p:extLst>
      <p:ext uri="{BB962C8B-B14F-4D97-AF65-F5344CB8AC3E}">
        <p14:creationId xmlns:p14="http://schemas.microsoft.com/office/powerpoint/2010/main" val="27263687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214443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r>
              <a:rPr lang="en-US"/>
              <a:t>GERD: Osteopathic Thoughts</a:t>
            </a:r>
          </a:p>
        </p:txBody>
      </p:sp>
      <p:sp>
        <p:nvSpPr>
          <p:cNvPr id="67587" name="Rectangle 3"/>
          <p:cNvSpPr>
            <a:spLocks noGrp="1" noChangeArrowheads="1"/>
          </p:cNvSpPr>
          <p:nvPr>
            <p:ph idx="1"/>
          </p:nvPr>
        </p:nvSpPr>
        <p:spPr/>
        <p:txBody>
          <a:bodyPr>
            <a:normAutofit fontScale="92500" lnSpcReduction="10000"/>
          </a:bodyPr>
          <a:lstStyle/>
          <a:p>
            <a:r>
              <a:rPr lang="en-US" dirty="0"/>
              <a:t>Longitudinal Muscle</a:t>
            </a:r>
          </a:p>
          <a:p>
            <a:pPr lvl="1"/>
            <a:r>
              <a:rPr lang="en-US" dirty="0"/>
              <a:t>Contracts with vagal stimulation</a:t>
            </a:r>
          </a:p>
          <a:p>
            <a:pPr lvl="2"/>
            <a:r>
              <a:rPr lang="en-US" dirty="0"/>
              <a:t>1.5 cm of shortening</a:t>
            </a:r>
          </a:p>
          <a:p>
            <a:pPr lvl="1"/>
            <a:r>
              <a:rPr lang="en-US" dirty="0" smtClean="0"/>
              <a:t>When </a:t>
            </a:r>
            <a:r>
              <a:rPr lang="en-US" dirty="0"/>
              <a:t>this muscle contracts LES relaxes</a:t>
            </a:r>
          </a:p>
          <a:p>
            <a:pPr lvl="2"/>
            <a:r>
              <a:rPr lang="en-US" dirty="0"/>
              <a:t>Because of traction on </a:t>
            </a:r>
            <a:r>
              <a:rPr lang="en-US" dirty="0" err="1"/>
              <a:t>phrenoesophaeal</a:t>
            </a:r>
            <a:r>
              <a:rPr lang="en-US" dirty="0"/>
              <a:t> </a:t>
            </a:r>
            <a:r>
              <a:rPr lang="en-US" dirty="0" smtClean="0"/>
              <a:t>ligament</a:t>
            </a:r>
          </a:p>
          <a:p>
            <a:pPr lvl="3"/>
            <a:r>
              <a:rPr lang="en-US" dirty="0" smtClean="0"/>
              <a:t>Primarily formed from </a:t>
            </a:r>
            <a:r>
              <a:rPr lang="en-US" b="1" dirty="0" err="1" smtClean="0"/>
              <a:t>transversalis</a:t>
            </a:r>
            <a:r>
              <a:rPr lang="en-US" b="1" dirty="0" smtClean="0"/>
              <a:t> fascia</a:t>
            </a:r>
          </a:p>
          <a:p>
            <a:pPr lvl="2"/>
            <a:r>
              <a:rPr lang="en-US" dirty="0" smtClean="0"/>
              <a:t>Traction on PEL can produce GERD symptoms</a:t>
            </a:r>
          </a:p>
          <a:p>
            <a:pPr lvl="3"/>
            <a:r>
              <a:rPr lang="en-US" dirty="0" smtClean="0"/>
              <a:t>Mechanical tension on the esophagus</a:t>
            </a:r>
          </a:p>
          <a:p>
            <a:r>
              <a:rPr lang="en-US" dirty="0" smtClean="0"/>
              <a:t>Vagal tone</a:t>
            </a:r>
          </a:p>
          <a:p>
            <a:pPr lvl="1"/>
            <a:r>
              <a:rPr lang="en-US" dirty="0" smtClean="0"/>
              <a:t>Can increase acid secretion</a:t>
            </a:r>
          </a:p>
          <a:p>
            <a:pPr lvl="1"/>
            <a:r>
              <a:rPr lang="en-US" dirty="0" smtClean="0"/>
              <a:t>Relaxes lower esophageal sphincter </a:t>
            </a:r>
          </a:p>
          <a:p>
            <a:pPr lvl="2"/>
            <a:endParaRPr lang="en-US" b="1" dirty="0"/>
          </a:p>
        </p:txBody>
      </p:sp>
      <p:sp>
        <p:nvSpPr>
          <p:cNvPr id="2" name="Rectangle 1"/>
          <p:cNvSpPr/>
          <p:nvPr/>
        </p:nvSpPr>
        <p:spPr>
          <a:xfrm>
            <a:off x="2735600" y="6158035"/>
            <a:ext cx="3068042" cy="369332"/>
          </a:xfrm>
          <a:prstGeom prst="rect">
            <a:avLst/>
          </a:prstGeom>
        </p:spPr>
        <p:txBody>
          <a:bodyPr wrap="none">
            <a:spAutoFit/>
          </a:bodyPr>
          <a:lstStyle/>
          <a:p>
            <a:r>
              <a:rPr lang="en-US" dirty="0">
                <a:solidFill>
                  <a:schemeClr val="accent4">
                    <a:lumMod val="10000"/>
                  </a:schemeClr>
                </a:solidFill>
              </a:rPr>
              <a:t>http://</a:t>
            </a:r>
            <a:r>
              <a:rPr lang="en-US" dirty="0" err="1">
                <a:solidFill>
                  <a:schemeClr val="accent4">
                    <a:lumMod val="10000"/>
                  </a:schemeClr>
                </a:solidFill>
              </a:rPr>
              <a:t>www.esophagushoncho.com</a:t>
            </a:r>
            <a:endParaRPr lang="en-US" dirty="0">
              <a:solidFill>
                <a:schemeClr val="accent4">
                  <a:lumMod val="10000"/>
                </a:schemeClr>
              </a:solidFill>
            </a:endParaRPr>
          </a:p>
        </p:txBody>
      </p:sp>
      <p:pic>
        <p:nvPicPr>
          <p:cNvPr id="3" name="Picture 2"/>
          <p:cNvPicPr>
            <a:picLocks noChangeAspect="1"/>
          </p:cNvPicPr>
          <p:nvPr/>
        </p:nvPicPr>
        <p:blipFill>
          <a:blip r:embed="rId3"/>
          <a:stretch>
            <a:fillRect/>
          </a:stretch>
        </p:blipFill>
        <p:spPr>
          <a:xfrm>
            <a:off x="6411737" y="1538987"/>
            <a:ext cx="2602712" cy="1673172"/>
          </a:xfrm>
          <a:prstGeom prst="rect">
            <a:avLst/>
          </a:prstGeom>
        </p:spPr>
      </p:pic>
    </p:spTree>
    <p:extLst>
      <p:ext uri="{BB962C8B-B14F-4D97-AF65-F5344CB8AC3E}">
        <p14:creationId xmlns:p14="http://schemas.microsoft.com/office/powerpoint/2010/main" val="19736848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8490" y="321152"/>
            <a:ext cx="7756263" cy="1054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Autonomic Nervous System- Effects on the Gastrointestinal system</a:t>
            </a:r>
            <a:endParaRPr lang="en-US" sz="3200" dirty="0"/>
          </a:p>
        </p:txBody>
      </p:sp>
      <p:graphicFrame>
        <p:nvGraphicFramePr>
          <p:cNvPr id="4" name="Diagram 3"/>
          <p:cNvGraphicFramePr/>
          <p:nvPr>
            <p:extLst>
              <p:ext uri="{D42A27DB-BD31-4B8C-83A1-F6EECF244321}">
                <p14:modId xmlns:p14="http://schemas.microsoft.com/office/powerpoint/2010/main" val="1634593852"/>
              </p:ext>
            </p:extLst>
          </p:nvPr>
        </p:nvGraphicFramePr>
        <p:xfrm>
          <a:off x="228600" y="1828800"/>
          <a:ext cx="8305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876890" y="6462286"/>
            <a:ext cx="5182455" cy="369332"/>
          </a:xfrm>
          <a:prstGeom prst="rect">
            <a:avLst/>
          </a:prstGeom>
          <a:noFill/>
        </p:spPr>
        <p:txBody>
          <a:bodyPr wrap="square" rtlCol="0">
            <a:spAutoFit/>
          </a:bodyPr>
          <a:lstStyle/>
          <a:p>
            <a:r>
              <a:rPr lang="en-US" dirty="0" smtClean="0"/>
              <a:t>Foundations of Osteopathic Medicine. 3</a:t>
            </a:r>
            <a:r>
              <a:rPr lang="en-US" baseline="30000" dirty="0" smtClean="0"/>
              <a:t>rd</a:t>
            </a:r>
            <a:r>
              <a:rPr lang="en-US" dirty="0" smtClean="0"/>
              <a:t> ed. P 146</a:t>
            </a:r>
            <a:endParaRPr lang="en-US" dirty="0"/>
          </a:p>
        </p:txBody>
      </p:sp>
    </p:spTree>
    <p:extLst>
      <p:ext uri="{BB962C8B-B14F-4D97-AF65-F5344CB8AC3E}">
        <p14:creationId xmlns:p14="http://schemas.microsoft.com/office/powerpoint/2010/main" val="27049839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rt Placeholder 1"/>
          <p:cNvPicPr>
            <a:picLocks noGrp="1" noChangeAspect="1"/>
          </p:cNvPicPr>
          <p:nvPr>
            <p:ph type="chart" idx="1"/>
          </p:nvPr>
        </p:nvPicPr>
        <p:blipFill>
          <a:blip r:embed="rId3">
            <a:extLst>
              <a:ext uri="{28A0092B-C50C-407E-A947-70E740481C1C}">
                <a14:useLocalDpi xmlns:a14="http://schemas.microsoft.com/office/drawing/2010/main" val="0"/>
              </a:ext>
            </a:extLst>
          </a:blip>
          <a:stretch>
            <a:fillRect/>
          </a:stretch>
        </p:blipFill>
        <p:spPr>
          <a:xfrm>
            <a:off x="0" y="0"/>
            <a:ext cx="9144000" cy="6861444"/>
          </a:xfrm>
        </p:spPr>
      </p:pic>
      <p:sp>
        <p:nvSpPr>
          <p:cNvPr id="3" name="Rectangle 2"/>
          <p:cNvSpPr/>
          <p:nvPr/>
        </p:nvSpPr>
        <p:spPr>
          <a:xfrm>
            <a:off x="6312325" y="2502732"/>
            <a:ext cx="2549208" cy="821792"/>
          </a:xfrm>
          <a:prstGeom prst="rect">
            <a:avLst/>
          </a:pr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960486" y="1441120"/>
            <a:ext cx="2549208" cy="821792"/>
          </a:xfrm>
          <a:prstGeom prst="rect">
            <a:avLst/>
          </a:pr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312325" y="3903515"/>
            <a:ext cx="2549208" cy="646331"/>
          </a:xfrm>
          <a:prstGeom prst="rect">
            <a:avLst/>
          </a:prstGeom>
          <a:noFill/>
        </p:spPr>
        <p:txBody>
          <a:bodyPr wrap="square" rtlCol="0">
            <a:spAutoFit/>
          </a:bodyPr>
          <a:lstStyle/>
          <a:p>
            <a:pPr algn="ctr"/>
            <a:r>
              <a:rPr lang="en-US" b="1" dirty="0" smtClean="0">
                <a:solidFill>
                  <a:schemeClr val="bg1"/>
                </a:solidFill>
              </a:rPr>
              <a:t>Greater </a:t>
            </a:r>
            <a:r>
              <a:rPr lang="en-US" b="1" dirty="0" err="1" smtClean="0">
                <a:solidFill>
                  <a:schemeClr val="bg1"/>
                </a:solidFill>
              </a:rPr>
              <a:t>Splanchnics</a:t>
            </a:r>
            <a:r>
              <a:rPr lang="en-US" b="1" dirty="0" smtClean="0">
                <a:solidFill>
                  <a:schemeClr val="bg1"/>
                </a:solidFill>
              </a:rPr>
              <a:t> arise from T5-T9</a:t>
            </a:r>
            <a:endParaRPr lang="en-US" b="1" dirty="0">
              <a:solidFill>
                <a:schemeClr val="bg1"/>
              </a:solidFill>
            </a:endParaRPr>
          </a:p>
        </p:txBody>
      </p:sp>
      <p:sp>
        <p:nvSpPr>
          <p:cNvPr id="6" name="Rectangle 5"/>
          <p:cNvSpPr/>
          <p:nvPr/>
        </p:nvSpPr>
        <p:spPr>
          <a:xfrm>
            <a:off x="6312325" y="3822451"/>
            <a:ext cx="2549208" cy="821792"/>
          </a:xfrm>
          <a:prstGeom prst="rect">
            <a:avLst/>
          </a:pr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6165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7950" y="1867711"/>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2"/>
          <a:srcRect t="4842" b="14553"/>
          <a:stretch/>
        </p:blipFill>
        <p:spPr>
          <a:xfrm>
            <a:off x="1979705" y="1610229"/>
            <a:ext cx="5321959" cy="5179294"/>
          </a:xfrm>
          <a:prstGeom prst="rect">
            <a:avLst/>
          </a:prstGeom>
        </p:spPr>
      </p:pic>
      <p:sp>
        <p:nvSpPr>
          <p:cNvPr id="6" name="TextBox 5"/>
          <p:cNvSpPr txBox="1"/>
          <p:nvPr/>
        </p:nvSpPr>
        <p:spPr>
          <a:xfrm>
            <a:off x="2954965" y="431608"/>
            <a:ext cx="3364372" cy="707886"/>
          </a:xfrm>
          <a:prstGeom prst="rect">
            <a:avLst/>
          </a:prstGeom>
          <a:noFill/>
        </p:spPr>
        <p:txBody>
          <a:bodyPr wrap="none" rtlCol="0">
            <a:spAutoFit/>
          </a:bodyPr>
          <a:lstStyle/>
          <a:p>
            <a:r>
              <a:rPr lang="en-US" sz="4000" dirty="0" smtClean="0"/>
              <a:t>Jugular Foramen</a:t>
            </a:r>
            <a:endParaRPr lang="en-US" sz="4000" dirty="0"/>
          </a:p>
        </p:txBody>
      </p:sp>
      <p:sp>
        <p:nvSpPr>
          <p:cNvPr id="7" name="Oval 6"/>
          <p:cNvSpPr/>
          <p:nvPr/>
        </p:nvSpPr>
        <p:spPr bwMode="auto">
          <a:xfrm>
            <a:off x="3668806" y="4378330"/>
            <a:ext cx="273915" cy="107902"/>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8" name="TextBox 7"/>
          <p:cNvSpPr txBox="1"/>
          <p:nvPr/>
        </p:nvSpPr>
        <p:spPr>
          <a:xfrm>
            <a:off x="7460869" y="6507944"/>
            <a:ext cx="1571739" cy="369332"/>
          </a:xfrm>
          <a:prstGeom prst="rect">
            <a:avLst/>
          </a:prstGeom>
          <a:noFill/>
        </p:spPr>
        <p:txBody>
          <a:bodyPr wrap="square" rtlCol="0">
            <a:spAutoFit/>
          </a:bodyPr>
          <a:lstStyle/>
          <a:p>
            <a:r>
              <a:rPr lang="en-US" dirty="0" err="1" smtClean="0">
                <a:solidFill>
                  <a:schemeClr val="accent4">
                    <a:lumMod val="10000"/>
                  </a:schemeClr>
                </a:solidFill>
              </a:rPr>
              <a:t>Thieme</a:t>
            </a:r>
            <a:endParaRPr lang="en-US" dirty="0">
              <a:solidFill>
                <a:schemeClr val="accent4">
                  <a:lumMod val="10000"/>
                </a:schemeClr>
              </a:solidFill>
            </a:endParaRPr>
          </a:p>
        </p:txBody>
      </p:sp>
    </p:spTree>
    <p:extLst>
      <p:ext uri="{BB962C8B-B14F-4D97-AF65-F5344CB8AC3E}">
        <p14:creationId xmlns:p14="http://schemas.microsoft.com/office/powerpoint/2010/main" val="28888901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 Question</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crura</a:t>
            </a:r>
            <a:r>
              <a:rPr lang="en-US" dirty="0" smtClean="0"/>
              <a:t> of the diaphragm attach to what anatomic structures?</a:t>
            </a:r>
          </a:p>
          <a:p>
            <a:pPr marL="971550" lvl="1" indent="-514350">
              <a:buAutoNum type="alphaUcPeriod"/>
            </a:pPr>
            <a:r>
              <a:rPr lang="en-US" dirty="0" smtClean="0"/>
              <a:t>The lower thoracic vertebrae</a:t>
            </a:r>
          </a:p>
          <a:p>
            <a:pPr marL="971550" lvl="1" indent="-514350">
              <a:buAutoNum type="alphaUcPeriod"/>
            </a:pPr>
            <a:r>
              <a:rPr lang="en-US" dirty="0" smtClean="0"/>
              <a:t>The upper lumbar vertebrae</a:t>
            </a:r>
          </a:p>
          <a:p>
            <a:pPr marL="971550" lvl="1" indent="-514350">
              <a:buAutoNum type="alphaUcPeriod"/>
            </a:pPr>
            <a:r>
              <a:rPr lang="en-US" dirty="0" smtClean="0"/>
              <a:t>Ribs 11 and 12</a:t>
            </a:r>
          </a:p>
          <a:p>
            <a:pPr marL="971550" lvl="1" indent="-514350">
              <a:buAutoNum type="alphaUcPeriod"/>
            </a:pPr>
            <a:r>
              <a:rPr lang="en-US" dirty="0" smtClean="0"/>
              <a:t>The Sternum</a:t>
            </a:r>
            <a:endParaRPr lang="en-US" dirty="0"/>
          </a:p>
        </p:txBody>
      </p:sp>
    </p:spTree>
    <p:extLst>
      <p:ext uri="{BB962C8B-B14F-4D97-AF65-F5344CB8AC3E}">
        <p14:creationId xmlns:p14="http://schemas.microsoft.com/office/powerpoint/2010/main" val="16937063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Vagus</a:t>
            </a:r>
            <a:r>
              <a:rPr lang="en-US" dirty="0" smtClean="0"/>
              <a:t> relationship to </a:t>
            </a:r>
            <a:r>
              <a:rPr lang="en-US" dirty="0" err="1" smtClean="0"/>
              <a:t>cervicals</a:t>
            </a:r>
            <a:endParaRPr lang="en-US" dirty="0"/>
          </a:p>
        </p:txBody>
      </p:sp>
      <p:pic>
        <p:nvPicPr>
          <p:cNvPr id="4" name="Content Placeholder 3" descr="cervical plexus.jpg"/>
          <p:cNvPicPr>
            <a:picLocks noGrp="1" noChangeAspect="1"/>
          </p:cNvPicPr>
          <p:nvPr>
            <p:ph idx="1"/>
          </p:nvPr>
        </p:nvPicPr>
        <p:blipFill>
          <a:blip r:embed="rId2">
            <a:extLst>
              <a:ext uri="{28A0092B-C50C-407E-A947-70E740481C1C}">
                <a14:useLocalDpi xmlns:a14="http://schemas.microsoft.com/office/drawing/2010/main" val="0"/>
              </a:ext>
            </a:extLst>
          </a:blip>
          <a:srcRect t="20257" b="20257"/>
          <a:stretch>
            <a:fillRect/>
          </a:stretch>
        </p:blipFill>
        <p:spPr/>
      </p:pic>
      <p:sp>
        <p:nvSpPr>
          <p:cNvPr id="5" name="TextBox 4"/>
          <p:cNvSpPr txBox="1"/>
          <p:nvPr/>
        </p:nvSpPr>
        <p:spPr>
          <a:xfrm>
            <a:off x="7460869" y="6507944"/>
            <a:ext cx="1571739" cy="369332"/>
          </a:xfrm>
          <a:prstGeom prst="rect">
            <a:avLst/>
          </a:prstGeom>
          <a:noFill/>
        </p:spPr>
        <p:txBody>
          <a:bodyPr wrap="square" rtlCol="0">
            <a:spAutoFit/>
          </a:bodyPr>
          <a:lstStyle/>
          <a:p>
            <a:r>
              <a:rPr lang="en-US" dirty="0" smtClean="0">
                <a:solidFill>
                  <a:schemeClr val="accent4">
                    <a:lumMod val="10000"/>
                  </a:schemeClr>
                </a:solidFill>
              </a:rPr>
              <a:t>Netter’s</a:t>
            </a:r>
            <a:endParaRPr lang="en-US" dirty="0">
              <a:solidFill>
                <a:schemeClr val="accent4">
                  <a:lumMod val="10000"/>
                </a:schemeClr>
              </a:solidFill>
            </a:endParaRPr>
          </a:p>
        </p:txBody>
      </p:sp>
    </p:spTree>
    <p:extLst>
      <p:ext uri="{BB962C8B-B14F-4D97-AF65-F5344CB8AC3E}">
        <p14:creationId xmlns:p14="http://schemas.microsoft.com/office/powerpoint/2010/main" val="5524188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1: Part A (30 minutes)</a:t>
            </a:r>
            <a:endParaRPr lang="en-US" dirty="0"/>
          </a:p>
        </p:txBody>
      </p:sp>
      <p:sp>
        <p:nvSpPr>
          <p:cNvPr id="3" name="Content Placeholder 2"/>
          <p:cNvSpPr>
            <a:spLocks noGrp="1"/>
          </p:cNvSpPr>
          <p:nvPr>
            <p:ph sz="half" idx="1"/>
          </p:nvPr>
        </p:nvSpPr>
        <p:spPr/>
        <p:txBody>
          <a:bodyPr/>
          <a:lstStyle/>
          <a:p>
            <a:r>
              <a:rPr lang="en-US" dirty="0"/>
              <a:t>Diagnose</a:t>
            </a:r>
          </a:p>
          <a:p>
            <a:pPr lvl="1"/>
            <a:r>
              <a:rPr lang="en-US" dirty="0"/>
              <a:t>Chapman’s Points</a:t>
            </a:r>
          </a:p>
          <a:p>
            <a:pPr lvl="1"/>
            <a:r>
              <a:rPr lang="en-US" dirty="0"/>
              <a:t>OA (</a:t>
            </a:r>
            <a:r>
              <a:rPr lang="en-US" dirty="0" err="1"/>
              <a:t>Occipitomastoid</a:t>
            </a:r>
            <a:r>
              <a:rPr lang="en-US" dirty="0"/>
              <a:t> suture if you have cranial experience)</a:t>
            </a:r>
          </a:p>
          <a:p>
            <a:pPr lvl="1"/>
            <a:r>
              <a:rPr lang="en-US" dirty="0"/>
              <a:t>T5-T9, L1-3</a:t>
            </a:r>
          </a:p>
          <a:p>
            <a:pPr lvl="1"/>
            <a:r>
              <a:rPr lang="en-US" dirty="0"/>
              <a:t>Longitudinal traction on the esophagus</a:t>
            </a:r>
          </a:p>
          <a:p>
            <a:pPr marL="0" indent="0">
              <a:buNone/>
            </a:pPr>
            <a:endParaRPr lang="en-US" dirty="0"/>
          </a:p>
        </p:txBody>
      </p:sp>
      <p:sp>
        <p:nvSpPr>
          <p:cNvPr id="4" name="Content Placeholder 3"/>
          <p:cNvSpPr>
            <a:spLocks noGrp="1"/>
          </p:cNvSpPr>
          <p:nvPr>
            <p:ph sz="half" idx="2"/>
          </p:nvPr>
        </p:nvSpPr>
        <p:spPr/>
        <p:txBody>
          <a:bodyPr/>
          <a:lstStyle/>
          <a:p>
            <a:r>
              <a:rPr lang="en-US" dirty="0"/>
              <a:t>Treatment</a:t>
            </a:r>
          </a:p>
          <a:p>
            <a:pPr lvl="1"/>
            <a:r>
              <a:rPr lang="en-US" dirty="0"/>
              <a:t>OA or </a:t>
            </a:r>
            <a:r>
              <a:rPr lang="en-US" dirty="0" err="1"/>
              <a:t>Occipitomastoid</a:t>
            </a:r>
            <a:r>
              <a:rPr lang="en-US" dirty="0"/>
              <a:t> suture</a:t>
            </a:r>
          </a:p>
          <a:p>
            <a:pPr lvl="2"/>
            <a:r>
              <a:rPr lang="en-US" dirty="0"/>
              <a:t>BLT or Muscle Energy</a:t>
            </a:r>
          </a:p>
          <a:p>
            <a:pPr lvl="2"/>
            <a:r>
              <a:rPr lang="en-US" dirty="0"/>
              <a:t>Can also do sub-occipital inhibition</a:t>
            </a:r>
          </a:p>
          <a:p>
            <a:pPr lvl="1"/>
            <a:r>
              <a:rPr lang="en-US" dirty="0"/>
              <a:t>Treat T5-T9, L1-3</a:t>
            </a:r>
          </a:p>
          <a:p>
            <a:pPr lvl="2"/>
            <a:r>
              <a:rPr lang="en-US" dirty="0"/>
              <a:t>Muscle Energy</a:t>
            </a:r>
          </a:p>
          <a:p>
            <a:pPr lvl="2"/>
            <a:r>
              <a:rPr lang="en-US" dirty="0"/>
              <a:t>HVLA</a:t>
            </a:r>
          </a:p>
          <a:p>
            <a:pPr lvl="2"/>
            <a:r>
              <a:rPr lang="en-US" dirty="0"/>
              <a:t>Inhibitory Pressure</a:t>
            </a:r>
          </a:p>
          <a:p>
            <a:pPr marL="0" indent="0">
              <a:buNone/>
            </a:pPr>
            <a:endParaRPr lang="en-US" dirty="0"/>
          </a:p>
        </p:txBody>
      </p:sp>
    </p:spTree>
    <p:extLst>
      <p:ext uri="{BB962C8B-B14F-4D97-AF65-F5344CB8AC3E}">
        <p14:creationId xmlns:p14="http://schemas.microsoft.com/office/powerpoint/2010/main" val="3328981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685800" y="265025"/>
            <a:ext cx="7772400" cy="1143000"/>
          </a:xfrm>
        </p:spPr>
        <p:txBody>
          <a:bodyPr/>
          <a:lstStyle/>
          <a:p>
            <a:pPr algn="ctr"/>
            <a:r>
              <a:rPr lang="en-US" dirty="0"/>
              <a:t>Chapman</a:t>
            </a:r>
            <a:r>
              <a:rPr lang="ja-JP" altLang="en-US" dirty="0"/>
              <a:t>’</a:t>
            </a:r>
            <a:r>
              <a:rPr lang="en-US" dirty="0"/>
              <a:t>s Reflexes</a:t>
            </a:r>
          </a:p>
        </p:txBody>
      </p:sp>
      <p:pic>
        <p:nvPicPr>
          <p:cNvPr id="1033" name="Picture 9" descr="Chapmans"/>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t="8273" b="8273"/>
          <a:stretch>
            <a:fillRect/>
          </a:stretch>
        </p:blipFill>
        <p:spPr/>
      </p:pic>
      <p:sp>
        <p:nvSpPr>
          <p:cNvPr id="1028" name="Rectangle 4"/>
          <p:cNvSpPr>
            <a:spLocks noGrp="1" noChangeArrowheads="1"/>
          </p:cNvSpPr>
          <p:nvPr>
            <p:ph type="body" sz="half" idx="2"/>
          </p:nvPr>
        </p:nvSpPr>
        <p:spPr/>
        <p:txBody>
          <a:bodyPr/>
          <a:lstStyle/>
          <a:p>
            <a:r>
              <a:rPr lang="en-US" sz="2800" dirty="0"/>
              <a:t>Stomach </a:t>
            </a:r>
            <a:r>
              <a:rPr lang="en-US" sz="2800" dirty="0" smtClean="0"/>
              <a:t>Points</a:t>
            </a:r>
            <a:endParaRPr lang="en-US" sz="2800" dirty="0"/>
          </a:p>
          <a:p>
            <a:pPr lvl="1"/>
            <a:r>
              <a:rPr lang="en-US" sz="2400" dirty="0"/>
              <a:t>Rib 5-6, 6-</a:t>
            </a:r>
            <a:r>
              <a:rPr lang="en-US" sz="2400" dirty="0" smtClean="0"/>
              <a:t>7</a:t>
            </a:r>
          </a:p>
          <a:p>
            <a:r>
              <a:rPr lang="en-US" sz="2600" dirty="0" err="1" smtClean="0"/>
              <a:t>Pyloris</a:t>
            </a:r>
            <a:endParaRPr lang="en-US" sz="2600" dirty="0" smtClean="0"/>
          </a:p>
          <a:p>
            <a:pPr lvl="1"/>
            <a:r>
              <a:rPr lang="en-US" sz="2400" dirty="0" smtClean="0"/>
              <a:t>Sternum</a:t>
            </a:r>
            <a:endParaRPr lang="en-US" sz="2400" dirty="0"/>
          </a:p>
          <a:p>
            <a:r>
              <a:rPr lang="en-US" sz="2800" dirty="0" smtClean="0"/>
              <a:t>Treatment</a:t>
            </a:r>
            <a:endParaRPr lang="en-US" sz="2800" dirty="0"/>
          </a:p>
          <a:p>
            <a:pPr lvl="1"/>
            <a:r>
              <a:rPr lang="en-US" sz="2400" dirty="0"/>
              <a:t>Gentle pressure</a:t>
            </a:r>
          </a:p>
          <a:p>
            <a:pPr lvl="1"/>
            <a:r>
              <a:rPr lang="en-US" sz="2400" dirty="0" smtClean="0"/>
              <a:t>Circular </a:t>
            </a:r>
            <a:r>
              <a:rPr lang="en-US" sz="2400" dirty="0"/>
              <a:t>massage</a:t>
            </a:r>
          </a:p>
        </p:txBody>
      </p:sp>
      <p:sp>
        <p:nvSpPr>
          <p:cNvPr id="2" name="Oval 1"/>
          <p:cNvSpPr/>
          <p:nvPr/>
        </p:nvSpPr>
        <p:spPr>
          <a:xfrm>
            <a:off x="2278415" y="2951015"/>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393463" y="3103415"/>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42256" y="2487136"/>
            <a:ext cx="93376" cy="53226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5025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Gastric Traction</a:t>
            </a:r>
            <a:endParaRPr lang="en-US" dirty="0"/>
          </a:p>
        </p:txBody>
      </p:sp>
      <p:pic>
        <p:nvPicPr>
          <p:cNvPr id="4" name="Content Placeholder 3" descr="GastricTraction.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spTree>
    <p:extLst>
      <p:ext uri="{BB962C8B-B14F-4D97-AF65-F5344CB8AC3E}">
        <p14:creationId xmlns:p14="http://schemas.microsoft.com/office/powerpoint/2010/main" val="3365292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1: </a:t>
            </a:r>
            <a:r>
              <a:rPr lang="en-US" dirty="0" smtClean="0"/>
              <a:t>Part </a:t>
            </a:r>
            <a:r>
              <a:rPr lang="en-US" dirty="0" smtClean="0"/>
              <a:t>B (30 minutes)</a:t>
            </a:r>
            <a:endParaRPr lang="en-US" dirty="0"/>
          </a:p>
        </p:txBody>
      </p:sp>
      <p:sp>
        <p:nvSpPr>
          <p:cNvPr id="3" name="Content Placeholder 2"/>
          <p:cNvSpPr>
            <a:spLocks noGrp="1"/>
          </p:cNvSpPr>
          <p:nvPr>
            <p:ph idx="1"/>
          </p:nvPr>
        </p:nvSpPr>
        <p:spPr/>
        <p:txBody>
          <a:bodyPr/>
          <a:lstStyle/>
          <a:p>
            <a:r>
              <a:rPr lang="en-US" dirty="0" smtClean="0"/>
              <a:t>Treat rib 12 with BLT</a:t>
            </a:r>
          </a:p>
          <a:p>
            <a:pPr marL="287338" lvl="1" indent="-287338"/>
            <a:r>
              <a:rPr lang="en-US" sz="3200" dirty="0"/>
              <a:t>Linea </a:t>
            </a:r>
            <a:r>
              <a:rPr lang="en-US" sz="3200" dirty="0" smtClean="0"/>
              <a:t>alba and </a:t>
            </a:r>
            <a:r>
              <a:rPr lang="en-US" sz="3200" dirty="0"/>
              <a:t>ganglia </a:t>
            </a:r>
            <a:r>
              <a:rPr lang="en-US" sz="3200" dirty="0" smtClean="0"/>
              <a:t>release</a:t>
            </a:r>
          </a:p>
          <a:p>
            <a:pPr marL="287338" lvl="1" indent="-287338"/>
            <a:r>
              <a:rPr lang="en-US" sz="3200" dirty="0" smtClean="0"/>
              <a:t>Chapman’s </a:t>
            </a:r>
            <a:r>
              <a:rPr lang="en-US" sz="3200" dirty="0"/>
              <a:t>reflexes for </a:t>
            </a:r>
            <a:r>
              <a:rPr lang="en-US" sz="3200" dirty="0" smtClean="0"/>
              <a:t>stomach</a:t>
            </a:r>
          </a:p>
          <a:p>
            <a:r>
              <a:rPr lang="en-US" dirty="0" smtClean="0"/>
              <a:t>Reassessment</a:t>
            </a:r>
          </a:p>
          <a:p>
            <a:pPr lvl="1"/>
            <a:r>
              <a:rPr lang="en-US" dirty="0" smtClean="0"/>
              <a:t>Esophageal </a:t>
            </a:r>
            <a:r>
              <a:rPr lang="en-US" dirty="0" smtClean="0"/>
              <a:t>traction (treat by holding traction if still restricted)</a:t>
            </a:r>
            <a:endParaRPr lang="en-US" dirty="0" smtClean="0"/>
          </a:p>
          <a:p>
            <a:pPr lvl="1"/>
            <a:r>
              <a:rPr lang="en-US" dirty="0" smtClean="0"/>
              <a:t>Chapman’s points</a:t>
            </a:r>
            <a:endParaRPr lang="en-US" dirty="0"/>
          </a:p>
        </p:txBody>
      </p:sp>
    </p:spTree>
    <p:extLst>
      <p:ext uri="{BB962C8B-B14F-4D97-AF65-F5344CB8AC3E}">
        <p14:creationId xmlns:p14="http://schemas.microsoft.com/office/powerpoint/2010/main" val="995486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algn="ctr" eaLnBrk="1" hangingPunct="1"/>
            <a:r>
              <a:rPr lang="en-US" dirty="0" smtClean="0"/>
              <a:t>Superior Linea Alba</a:t>
            </a:r>
          </a:p>
        </p:txBody>
      </p:sp>
      <p:pic>
        <p:nvPicPr>
          <p:cNvPr id="2" name="Picture 1" descr="linea alb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12" y="1533840"/>
            <a:ext cx="8687475" cy="4886705"/>
          </a:xfrm>
          <a:prstGeom prst="rect">
            <a:avLst/>
          </a:prstGeom>
        </p:spPr>
      </p:pic>
    </p:spTree>
    <p:extLst>
      <p:ext uri="{BB962C8B-B14F-4D97-AF65-F5344CB8AC3E}">
        <p14:creationId xmlns:p14="http://schemas.microsoft.com/office/powerpoint/2010/main" val="51496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Celiac Ganglion</a:t>
            </a:r>
          </a:p>
        </p:txBody>
      </p:sp>
      <p:pic>
        <p:nvPicPr>
          <p:cNvPr id="133126" name="Picture 6" descr="celiac"/>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l="2243" r="2243"/>
          <a:stretch>
            <a:fillRect/>
          </a:stretch>
        </p:blipFill>
        <p:spPr/>
      </p:pic>
      <p:sp>
        <p:nvSpPr>
          <p:cNvPr id="133124" name="Rectangle 4"/>
          <p:cNvSpPr>
            <a:spLocks noGrp="1" noChangeArrowheads="1"/>
          </p:cNvSpPr>
          <p:nvPr>
            <p:ph type="body" sz="half" idx="2"/>
          </p:nvPr>
        </p:nvSpPr>
        <p:spPr/>
        <p:txBody>
          <a:bodyPr/>
          <a:lstStyle/>
          <a:p>
            <a:r>
              <a:rPr lang="en-US" sz="2800" dirty="0"/>
              <a:t>Inhibition of </a:t>
            </a:r>
            <a:r>
              <a:rPr lang="en-US" sz="2800" dirty="0" smtClean="0"/>
              <a:t>Ganglia</a:t>
            </a:r>
            <a:endParaRPr lang="en-US" sz="2800" dirty="0"/>
          </a:p>
          <a:p>
            <a:r>
              <a:rPr lang="en-US" sz="2800" dirty="0"/>
              <a:t>Innervation of upper GI--nerve </a:t>
            </a:r>
            <a:r>
              <a:rPr lang="en-US" sz="2800" dirty="0" smtClean="0"/>
              <a:t>roots</a:t>
            </a:r>
            <a:endParaRPr lang="en-US" sz="2800" dirty="0"/>
          </a:p>
          <a:p>
            <a:r>
              <a:rPr lang="en-US" sz="2800" dirty="0"/>
              <a:t>Break the </a:t>
            </a:r>
            <a:r>
              <a:rPr lang="en-US" sz="2800" dirty="0" err="1"/>
              <a:t>hyperexcitation</a:t>
            </a:r>
            <a:endParaRPr lang="en-US" sz="2800" dirty="0"/>
          </a:p>
        </p:txBody>
      </p:sp>
      <p:sp>
        <p:nvSpPr>
          <p:cNvPr id="6" name="TextBox 5"/>
          <p:cNvSpPr txBox="1"/>
          <p:nvPr/>
        </p:nvSpPr>
        <p:spPr>
          <a:xfrm>
            <a:off x="1750297" y="6345023"/>
            <a:ext cx="6751199" cy="369332"/>
          </a:xfrm>
          <a:prstGeom prst="rect">
            <a:avLst/>
          </a:prstGeom>
          <a:noFill/>
        </p:spPr>
        <p:txBody>
          <a:bodyPr wrap="square" rtlCol="0">
            <a:spAutoFit/>
          </a:bodyPr>
          <a:lstStyle/>
          <a:p>
            <a:r>
              <a:rPr lang="en-US" dirty="0" err="1" smtClean="0">
                <a:solidFill>
                  <a:srgbClr val="161616"/>
                </a:solidFill>
              </a:rPr>
              <a:t>Kuchera</a:t>
            </a:r>
            <a:r>
              <a:rPr lang="en-US" dirty="0" smtClean="0">
                <a:solidFill>
                  <a:srgbClr val="161616"/>
                </a:solidFill>
              </a:rPr>
              <a:t>, </a:t>
            </a:r>
            <a:r>
              <a:rPr lang="en-US" dirty="0" err="1" smtClean="0">
                <a:solidFill>
                  <a:srgbClr val="161616"/>
                </a:solidFill>
              </a:rPr>
              <a:t>Kuchera</a:t>
            </a:r>
            <a:r>
              <a:rPr lang="en-US" dirty="0" smtClean="0">
                <a:solidFill>
                  <a:srgbClr val="161616"/>
                </a:solidFill>
              </a:rPr>
              <a:t>.  </a:t>
            </a:r>
            <a:r>
              <a:rPr lang="en-US" i="1" dirty="0" smtClean="0">
                <a:solidFill>
                  <a:srgbClr val="161616"/>
                </a:solidFill>
              </a:rPr>
              <a:t>Osteopathic Considerations in Systemic Dysfunction.</a:t>
            </a:r>
            <a:endParaRPr lang="en-US" i="1" dirty="0">
              <a:solidFill>
                <a:srgbClr val="161616"/>
              </a:solidFill>
            </a:endParaRPr>
          </a:p>
        </p:txBody>
      </p:sp>
    </p:spTree>
    <p:extLst>
      <p:ext uri="{BB962C8B-B14F-4D97-AF65-F5344CB8AC3E}">
        <p14:creationId xmlns:p14="http://schemas.microsoft.com/office/powerpoint/2010/main" val="5512415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685800" y="265025"/>
            <a:ext cx="7772400" cy="1143000"/>
          </a:xfrm>
        </p:spPr>
        <p:txBody>
          <a:bodyPr/>
          <a:lstStyle/>
          <a:p>
            <a:pPr algn="ctr"/>
            <a:r>
              <a:rPr lang="en-US" dirty="0"/>
              <a:t>Chapman</a:t>
            </a:r>
            <a:r>
              <a:rPr lang="ja-JP" altLang="en-US" dirty="0"/>
              <a:t>’</a:t>
            </a:r>
            <a:r>
              <a:rPr lang="en-US" dirty="0"/>
              <a:t>s Reflexes</a:t>
            </a:r>
          </a:p>
        </p:txBody>
      </p:sp>
      <p:pic>
        <p:nvPicPr>
          <p:cNvPr id="1033" name="Picture 9" descr="Chapmans"/>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t="8273" b="8273"/>
          <a:stretch>
            <a:fillRect/>
          </a:stretch>
        </p:blipFill>
        <p:spPr/>
      </p:pic>
      <p:sp>
        <p:nvSpPr>
          <p:cNvPr id="1028" name="Rectangle 4"/>
          <p:cNvSpPr>
            <a:spLocks noGrp="1" noChangeArrowheads="1"/>
          </p:cNvSpPr>
          <p:nvPr>
            <p:ph type="body" sz="half" idx="2"/>
          </p:nvPr>
        </p:nvSpPr>
        <p:spPr/>
        <p:txBody>
          <a:bodyPr/>
          <a:lstStyle/>
          <a:p>
            <a:r>
              <a:rPr lang="en-US" sz="2800" dirty="0"/>
              <a:t>Stomach </a:t>
            </a:r>
            <a:r>
              <a:rPr lang="en-US" sz="2800" dirty="0" smtClean="0"/>
              <a:t>Points</a:t>
            </a:r>
            <a:endParaRPr lang="en-US" sz="2800" dirty="0"/>
          </a:p>
          <a:p>
            <a:pPr lvl="1"/>
            <a:r>
              <a:rPr lang="en-US" sz="2400" dirty="0"/>
              <a:t>Rib 5-6, 6-</a:t>
            </a:r>
            <a:r>
              <a:rPr lang="en-US" sz="2400" dirty="0" smtClean="0"/>
              <a:t>7</a:t>
            </a:r>
          </a:p>
          <a:p>
            <a:r>
              <a:rPr lang="en-US" sz="2600" dirty="0" err="1" smtClean="0"/>
              <a:t>Pyloris</a:t>
            </a:r>
            <a:endParaRPr lang="en-US" sz="2600" dirty="0" smtClean="0"/>
          </a:p>
          <a:p>
            <a:pPr lvl="1"/>
            <a:r>
              <a:rPr lang="en-US" sz="2400" dirty="0" smtClean="0"/>
              <a:t>Sternum</a:t>
            </a:r>
            <a:endParaRPr lang="en-US" sz="2400" dirty="0"/>
          </a:p>
          <a:p>
            <a:r>
              <a:rPr lang="en-US" sz="2800" dirty="0" smtClean="0"/>
              <a:t>Diagnosis</a:t>
            </a:r>
          </a:p>
          <a:p>
            <a:pPr lvl="1"/>
            <a:r>
              <a:rPr lang="en-US" sz="2000" dirty="0" smtClean="0"/>
              <a:t>Feels like a pea sized area of congestion</a:t>
            </a:r>
          </a:p>
          <a:p>
            <a:pPr lvl="1"/>
            <a:r>
              <a:rPr lang="en-US" sz="2000" dirty="0" smtClean="0"/>
              <a:t>Usually tender</a:t>
            </a:r>
            <a:endParaRPr lang="en-US" sz="2000" dirty="0"/>
          </a:p>
        </p:txBody>
      </p:sp>
      <p:sp>
        <p:nvSpPr>
          <p:cNvPr id="2" name="Oval 1"/>
          <p:cNvSpPr/>
          <p:nvPr/>
        </p:nvSpPr>
        <p:spPr>
          <a:xfrm>
            <a:off x="2278415" y="2951015"/>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393463" y="3103415"/>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42256" y="2487136"/>
            <a:ext cx="93376" cy="53226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8512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Reassess Gastric Traction</a:t>
            </a:r>
            <a:endParaRPr lang="en-US" dirty="0"/>
          </a:p>
        </p:txBody>
      </p:sp>
      <p:pic>
        <p:nvPicPr>
          <p:cNvPr id="4" name="Content Placeholder 3" descr="GastricTraction.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spTree>
    <p:extLst>
      <p:ext uri="{BB962C8B-B14F-4D97-AF65-F5344CB8AC3E}">
        <p14:creationId xmlns:p14="http://schemas.microsoft.com/office/powerpoint/2010/main" val="1417184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1: </a:t>
            </a:r>
            <a:r>
              <a:rPr lang="en-US" dirty="0" smtClean="0"/>
              <a:t>Part </a:t>
            </a:r>
            <a:r>
              <a:rPr lang="en-US" dirty="0" smtClean="0"/>
              <a:t>B (30 minutes)</a:t>
            </a:r>
            <a:endParaRPr lang="en-US" dirty="0"/>
          </a:p>
        </p:txBody>
      </p:sp>
      <p:sp>
        <p:nvSpPr>
          <p:cNvPr id="3" name="Content Placeholder 2"/>
          <p:cNvSpPr>
            <a:spLocks noGrp="1"/>
          </p:cNvSpPr>
          <p:nvPr>
            <p:ph idx="1"/>
          </p:nvPr>
        </p:nvSpPr>
        <p:spPr/>
        <p:txBody>
          <a:bodyPr/>
          <a:lstStyle/>
          <a:p>
            <a:r>
              <a:rPr lang="en-US" dirty="0" smtClean="0"/>
              <a:t>Treat rib 12 with BLT</a:t>
            </a:r>
          </a:p>
          <a:p>
            <a:pPr marL="287338" lvl="1" indent="-287338"/>
            <a:r>
              <a:rPr lang="en-US" sz="3200" dirty="0"/>
              <a:t>Linea </a:t>
            </a:r>
            <a:r>
              <a:rPr lang="en-US" sz="3200" dirty="0" smtClean="0"/>
              <a:t>alba and </a:t>
            </a:r>
            <a:r>
              <a:rPr lang="en-US" sz="3200" dirty="0"/>
              <a:t>ganglia </a:t>
            </a:r>
            <a:r>
              <a:rPr lang="en-US" sz="3200" dirty="0" smtClean="0"/>
              <a:t>release</a:t>
            </a:r>
          </a:p>
          <a:p>
            <a:pPr marL="287338" lvl="1" indent="-287338"/>
            <a:r>
              <a:rPr lang="en-US" sz="3200" dirty="0" smtClean="0"/>
              <a:t>Chapman’s </a:t>
            </a:r>
            <a:r>
              <a:rPr lang="en-US" sz="3200" dirty="0"/>
              <a:t>reflexes for </a:t>
            </a:r>
            <a:r>
              <a:rPr lang="en-US" sz="3200" dirty="0" smtClean="0"/>
              <a:t>stomach</a:t>
            </a:r>
          </a:p>
          <a:p>
            <a:r>
              <a:rPr lang="en-US" dirty="0" smtClean="0"/>
              <a:t>Reassessment</a:t>
            </a:r>
          </a:p>
          <a:p>
            <a:pPr lvl="1"/>
            <a:r>
              <a:rPr lang="en-US" dirty="0" smtClean="0"/>
              <a:t>Esophageal </a:t>
            </a:r>
            <a:r>
              <a:rPr lang="en-US" dirty="0" smtClean="0"/>
              <a:t>traction (treat by holding traction if still restricted)</a:t>
            </a:r>
            <a:endParaRPr lang="en-US" dirty="0" smtClean="0"/>
          </a:p>
          <a:p>
            <a:pPr lvl="1"/>
            <a:r>
              <a:rPr lang="en-US" dirty="0" smtClean="0"/>
              <a:t>Chapman’s points</a:t>
            </a:r>
            <a:endParaRPr lang="en-US" dirty="0"/>
          </a:p>
        </p:txBody>
      </p:sp>
    </p:spTree>
    <p:extLst>
      <p:ext uri="{BB962C8B-B14F-4D97-AF65-F5344CB8AC3E}">
        <p14:creationId xmlns:p14="http://schemas.microsoft.com/office/powerpoint/2010/main" val="229911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lstStyle/>
          <a:p>
            <a:r>
              <a:rPr lang="en-US" dirty="0" smtClean="0"/>
              <a:t>This nerve is primarily responsible for the relaxation of the lower esophageal sphincter?</a:t>
            </a:r>
          </a:p>
          <a:p>
            <a:pPr marL="971550" lvl="1" indent="-514350">
              <a:buAutoNum type="alphaUcPeriod"/>
            </a:pPr>
            <a:r>
              <a:rPr lang="en-US" dirty="0" smtClean="0"/>
              <a:t>Hypoglossal</a:t>
            </a:r>
          </a:p>
          <a:p>
            <a:pPr marL="971550" lvl="1" indent="-514350">
              <a:buAutoNum type="alphaUcPeriod"/>
            </a:pPr>
            <a:r>
              <a:rPr lang="en-US" dirty="0" err="1" smtClean="0"/>
              <a:t>Vagus</a:t>
            </a:r>
            <a:endParaRPr lang="en-US" dirty="0" smtClean="0"/>
          </a:p>
          <a:p>
            <a:pPr marL="971550" lvl="1" indent="-514350">
              <a:buAutoNum type="alphaUcPeriod"/>
            </a:pPr>
            <a:r>
              <a:rPr lang="en-US" dirty="0" smtClean="0"/>
              <a:t>Glossopharyngeal</a:t>
            </a:r>
          </a:p>
          <a:p>
            <a:pPr marL="971550" lvl="1" indent="-514350">
              <a:buAutoNum type="alphaUcPeriod"/>
            </a:pPr>
            <a:r>
              <a:rPr lang="en-US" dirty="0" smtClean="0"/>
              <a:t>Phrenic</a:t>
            </a:r>
          </a:p>
          <a:p>
            <a:pPr marL="971550" lvl="1" indent="-514350">
              <a:buAutoNum type="alphaUcPeriod"/>
            </a:pPr>
            <a:r>
              <a:rPr lang="en-US" dirty="0" smtClean="0"/>
              <a:t>Spinal Accessory</a:t>
            </a:r>
            <a:endParaRPr lang="en-US" dirty="0"/>
          </a:p>
        </p:txBody>
      </p:sp>
    </p:spTree>
    <p:extLst>
      <p:ext uri="{BB962C8B-B14F-4D97-AF65-F5344CB8AC3E}">
        <p14:creationId xmlns:p14="http://schemas.microsoft.com/office/powerpoint/2010/main" val="9701614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r>
              <a:rPr lang="en-US" dirty="0"/>
              <a:t>GERD: Osteopathic </a:t>
            </a:r>
            <a:r>
              <a:rPr lang="en-US" dirty="0" smtClean="0"/>
              <a:t>Treatment</a:t>
            </a:r>
            <a:endParaRPr lang="en-US" dirty="0"/>
          </a:p>
        </p:txBody>
      </p:sp>
      <p:sp>
        <p:nvSpPr>
          <p:cNvPr id="68611" name="Rectangle 3"/>
          <p:cNvSpPr>
            <a:spLocks noGrp="1" noChangeArrowheads="1"/>
          </p:cNvSpPr>
          <p:nvPr>
            <p:ph idx="1"/>
          </p:nvPr>
        </p:nvSpPr>
        <p:spPr/>
        <p:txBody>
          <a:bodyPr>
            <a:normAutofit/>
          </a:bodyPr>
          <a:lstStyle/>
          <a:p>
            <a:pPr>
              <a:lnSpc>
                <a:spcPct val="90000"/>
              </a:lnSpc>
            </a:pPr>
            <a:r>
              <a:rPr lang="en-US" sz="2800" dirty="0" smtClean="0"/>
              <a:t>Mechanical influences of </a:t>
            </a:r>
            <a:r>
              <a:rPr lang="en-US" sz="2800" dirty="0" err="1" smtClean="0"/>
              <a:t>gastroesphageal</a:t>
            </a:r>
            <a:r>
              <a:rPr lang="en-US" sz="2800" dirty="0" smtClean="0"/>
              <a:t> junction</a:t>
            </a:r>
          </a:p>
          <a:p>
            <a:pPr lvl="1">
              <a:lnSpc>
                <a:spcPct val="90000"/>
              </a:lnSpc>
            </a:pPr>
            <a:r>
              <a:rPr lang="en-US" sz="2600" dirty="0" smtClean="0"/>
              <a:t>Right </a:t>
            </a:r>
            <a:r>
              <a:rPr lang="en-US" sz="2600" dirty="0" err="1" smtClean="0"/>
              <a:t>crura</a:t>
            </a:r>
            <a:r>
              <a:rPr lang="en-US" sz="2600" dirty="0" smtClean="0"/>
              <a:t> (upper lumbar vertebrae, diaphragm, 12</a:t>
            </a:r>
            <a:r>
              <a:rPr lang="en-US" sz="2600" baseline="30000" dirty="0" smtClean="0"/>
              <a:t>th</a:t>
            </a:r>
            <a:r>
              <a:rPr lang="en-US" sz="2600" dirty="0" smtClean="0"/>
              <a:t> rib)</a:t>
            </a:r>
          </a:p>
          <a:p>
            <a:pPr lvl="1">
              <a:lnSpc>
                <a:spcPct val="90000"/>
              </a:lnSpc>
            </a:pPr>
            <a:r>
              <a:rPr lang="en-US" sz="2600" dirty="0" smtClean="0"/>
              <a:t>Linea alba and </a:t>
            </a:r>
            <a:r>
              <a:rPr lang="en-US" sz="2600" dirty="0" err="1" smtClean="0"/>
              <a:t>transversalis</a:t>
            </a:r>
            <a:r>
              <a:rPr lang="en-US" sz="2600" dirty="0" smtClean="0"/>
              <a:t> fascia</a:t>
            </a:r>
          </a:p>
          <a:p>
            <a:pPr>
              <a:lnSpc>
                <a:spcPct val="90000"/>
              </a:lnSpc>
            </a:pPr>
            <a:r>
              <a:rPr lang="en-US" sz="2800" dirty="0" smtClean="0"/>
              <a:t>Nervous influences from celiac plexus, </a:t>
            </a:r>
            <a:r>
              <a:rPr lang="en-US" sz="2800" dirty="0" err="1" smtClean="0"/>
              <a:t>vagus</a:t>
            </a:r>
            <a:r>
              <a:rPr lang="en-US" sz="2800" dirty="0" smtClean="0"/>
              <a:t> (OA, C1, C2), and T5-9</a:t>
            </a:r>
          </a:p>
          <a:p>
            <a:pPr>
              <a:lnSpc>
                <a:spcPct val="90000"/>
              </a:lnSpc>
            </a:pPr>
            <a:endParaRPr lang="en-US" sz="2800" dirty="0"/>
          </a:p>
          <a:p>
            <a:pPr>
              <a:lnSpc>
                <a:spcPct val="90000"/>
              </a:lnSpc>
            </a:pPr>
            <a:r>
              <a:rPr lang="en-US" sz="2800" dirty="0" smtClean="0"/>
              <a:t>I have given you multiple areas to look for dysfunction, but treat the worst dysfunctions as you have time</a:t>
            </a:r>
          </a:p>
          <a:p>
            <a:pPr lvl="1">
              <a:lnSpc>
                <a:spcPct val="90000"/>
              </a:lnSpc>
            </a:pPr>
            <a:r>
              <a:rPr lang="en-US" sz="2400" dirty="0" smtClean="0"/>
              <a:t>Even 1-2 techniques to key dysfunctions can make a BIG difference!</a:t>
            </a:r>
          </a:p>
        </p:txBody>
      </p:sp>
    </p:spTree>
    <p:extLst>
      <p:ext uri="{BB962C8B-B14F-4D97-AF65-F5344CB8AC3E}">
        <p14:creationId xmlns:p14="http://schemas.microsoft.com/office/powerpoint/2010/main" val="42476359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Summary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Assessment- Established office visit (99213-9214)</a:t>
            </a:r>
          </a:p>
          <a:p>
            <a:pPr lvl="1"/>
            <a:r>
              <a:rPr lang="en-US" dirty="0" smtClean="0"/>
              <a:t>GERD (530.81)</a:t>
            </a:r>
          </a:p>
          <a:p>
            <a:pPr lvl="1"/>
            <a:r>
              <a:rPr lang="en-US" dirty="0" smtClean="0"/>
              <a:t>Hypertension (401.9)</a:t>
            </a:r>
          </a:p>
          <a:p>
            <a:pPr lvl="1"/>
            <a:r>
              <a:rPr lang="en-US" dirty="0" smtClean="0"/>
              <a:t>Somatic Dysfunction</a:t>
            </a:r>
          </a:p>
          <a:p>
            <a:pPr lvl="2"/>
            <a:r>
              <a:rPr lang="en-US" dirty="0" err="1" smtClean="0"/>
              <a:t>Cervicals</a:t>
            </a:r>
            <a:r>
              <a:rPr lang="en-US" dirty="0" smtClean="0"/>
              <a:t> 789.1</a:t>
            </a:r>
          </a:p>
          <a:p>
            <a:pPr lvl="2"/>
            <a:r>
              <a:rPr lang="en-US" dirty="0" err="1" smtClean="0"/>
              <a:t>Thoracics</a:t>
            </a:r>
            <a:r>
              <a:rPr lang="en-US" dirty="0" smtClean="0"/>
              <a:t> 789.2</a:t>
            </a:r>
          </a:p>
          <a:p>
            <a:pPr lvl="2"/>
            <a:r>
              <a:rPr lang="en-US" dirty="0" smtClean="0"/>
              <a:t>Abdomen 789.9</a:t>
            </a:r>
          </a:p>
          <a:p>
            <a:r>
              <a:rPr lang="en-US" dirty="0" smtClean="0"/>
              <a:t>Plan</a:t>
            </a:r>
          </a:p>
          <a:p>
            <a:pPr lvl="1"/>
            <a:r>
              <a:rPr lang="en-US" dirty="0" smtClean="0"/>
              <a:t>Lifestyle modifications: decrease coffee intake, sit upright after meals</a:t>
            </a:r>
          </a:p>
          <a:p>
            <a:pPr lvl="1"/>
            <a:r>
              <a:rPr lang="en-US" dirty="0" smtClean="0"/>
              <a:t>Consider changing Amlodipine</a:t>
            </a:r>
          </a:p>
          <a:p>
            <a:pPr lvl="1"/>
            <a:r>
              <a:rPr lang="en-US" dirty="0" smtClean="0"/>
              <a:t>Osteopathic manipulation to 3-4 body regions (CPT 98926)</a:t>
            </a:r>
          </a:p>
          <a:p>
            <a:pPr lvl="1"/>
            <a:endParaRPr lang="en-US" dirty="0"/>
          </a:p>
        </p:txBody>
      </p:sp>
    </p:spTree>
    <p:extLst>
      <p:ext uri="{BB962C8B-B14F-4D97-AF65-F5344CB8AC3E}">
        <p14:creationId xmlns:p14="http://schemas.microsoft.com/office/powerpoint/2010/main" val="19560860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OMM codes</a:t>
            </a:r>
          </a:p>
        </p:txBody>
      </p:sp>
      <p:sp>
        <p:nvSpPr>
          <p:cNvPr id="3" name="Text Placeholder 2"/>
          <p:cNvSpPr>
            <a:spLocks noGrp="1"/>
          </p:cNvSpPr>
          <p:nvPr>
            <p:ph type="body" idx="1"/>
          </p:nvPr>
        </p:nvSpPr>
        <p:spPr/>
        <p:txBody>
          <a:bodyPr/>
          <a:lstStyle/>
          <a:p>
            <a:r>
              <a:rPr lang="en-US" u="sng" dirty="0" smtClean="0"/>
              <a:t>Somatic Dysfunction</a:t>
            </a:r>
            <a:endParaRPr lang="en-US" u="sng" dirty="0"/>
          </a:p>
        </p:txBody>
      </p:sp>
      <p:sp>
        <p:nvSpPr>
          <p:cNvPr id="4" name="Content Placeholder 3"/>
          <p:cNvSpPr>
            <a:spLocks noGrp="1"/>
          </p:cNvSpPr>
          <p:nvPr>
            <p:ph sz="half" idx="2"/>
          </p:nvPr>
        </p:nvSpPr>
        <p:spPr/>
        <p:txBody>
          <a:bodyPr>
            <a:normAutofit/>
          </a:bodyPr>
          <a:lstStyle/>
          <a:p>
            <a:pPr lvl="1"/>
            <a:r>
              <a:rPr lang="en-US" dirty="0"/>
              <a:t>Cranial- 789.0 (M99.00)</a:t>
            </a:r>
          </a:p>
          <a:p>
            <a:pPr lvl="1"/>
            <a:r>
              <a:rPr lang="en-US" dirty="0"/>
              <a:t>Cervical- 789.1 (M99.01)</a:t>
            </a:r>
          </a:p>
          <a:p>
            <a:pPr lvl="1"/>
            <a:r>
              <a:rPr lang="en-US" dirty="0"/>
              <a:t>Thoracic- 789.2 (M99.02)</a:t>
            </a:r>
          </a:p>
          <a:p>
            <a:pPr lvl="1"/>
            <a:r>
              <a:rPr lang="en-US" dirty="0"/>
              <a:t>Lumbar- 789.3 (M99.03)</a:t>
            </a:r>
          </a:p>
          <a:p>
            <a:pPr lvl="1"/>
            <a:r>
              <a:rPr lang="en-US" dirty="0"/>
              <a:t>Sacrum- 789.4 (M99.04)</a:t>
            </a:r>
          </a:p>
          <a:p>
            <a:pPr lvl="1"/>
            <a:r>
              <a:rPr lang="en-US" dirty="0"/>
              <a:t>Hip/Pelvis- 789.5 (M99.05)</a:t>
            </a:r>
          </a:p>
          <a:p>
            <a:pPr lvl="1"/>
            <a:r>
              <a:rPr lang="en-US" dirty="0"/>
              <a:t>Lower Extremity- 789.6 (M99.06)</a:t>
            </a:r>
          </a:p>
          <a:p>
            <a:pPr lvl="1"/>
            <a:r>
              <a:rPr lang="en-US" dirty="0"/>
              <a:t>Upper extremity- 789.7 (M99.07)</a:t>
            </a:r>
          </a:p>
          <a:p>
            <a:pPr lvl="1"/>
            <a:r>
              <a:rPr lang="en-US" dirty="0"/>
              <a:t>Rib- 789.8 (M99.08)</a:t>
            </a:r>
          </a:p>
          <a:p>
            <a:pPr lvl="1"/>
            <a:r>
              <a:rPr lang="en-US"/>
              <a:t>Abdomen/other- 789.9 (M99.09)</a:t>
            </a:r>
            <a:endParaRPr lang="en-US" dirty="0"/>
          </a:p>
        </p:txBody>
      </p:sp>
      <p:sp>
        <p:nvSpPr>
          <p:cNvPr id="5" name="Text Placeholder 4"/>
          <p:cNvSpPr>
            <a:spLocks noGrp="1"/>
          </p:cNvSpPr>
          <p:nvPr>
            <p:ph type="body" sz="quarter" idx="3"/>
          </p:nvPr>
        </p:nvSpPr>
        <p:spPr>
          <a:xfrm>
            <a:off x="4463449" y="1550895"/>
            <a:ext cx="4295368" cy="614082"/>
          </a:xfrm>
        </p:spPr>
        <p:txBody>
          <a:bodyPr/>
          <a:lstStyle/>
          <a:p>
            <a:r>
              <a:rPr lang="en-US" u="sng" dirty="0" smtClean="0"/>
              <a:t>Osteopathic Manipulation</a:t>
            </a:r>
            <a:endParaRPr lang="en-US" u="sng" dirty="0"/>
          </a:p>
        </p:txBody>
      </p:sp>
      <p:sp>
        <p:nvSpPr>
          <p:cNvPr id="6" name="Content Placeholder 5"/>
          <p:cNvSpPr>
            <a:spLocks noGrp="1"/>
          </p:cNvSpPr>
          <p:nvPr>
            <p:ph sz="quarter" idx="4"/>
          </p:nvPr>
        </p:nvSpPr>
        <p:spPr>
          <a:xfrm>
            <a:off x="4808174" y="2438400"/>
            <a:ext cx="3611880" cy="3687762"/>
          </a:xfrm>
        </p:spPr>
        <p:txBody>
          <a:bodyPr/>
          <a:lstStyle/>
          <a:p>
            <a:pPr lvl="1"/>
            <a:r>
              <a:rPr lang="en-US" dirty="0" smtClean="0"/>
              <a:t>98925: 1-2 body regions</a:t>
            </a:r>
          </a:p>
          <a:p>
            <a:pPr lvl="1"/>
            <a:r>
              <a:rPr lang="en-US" dirty="0" smtClean="0"/>
              <a:t>98926: 3-4 body regions</a:t>
            </a:r>
          </a:p>
          <a:p>
            <a:pPr lvl="1"/>
            <a:r>
              <a:rPr lang="en-US" dirty="0" smtClean="0"/>
              <a:t>98927: 5-6 body regions</a:t>
            </a:r>
          </a:p>
          <a:p>
            <a:pPr lvl="1"/>
            <a:r>
              <a:rPr lang="en-US" dirty="0" smtClean="0"/>
              <a:t>98928: 7-8 body regions</a:t>
            </a:r>
          </a:p>
          <a:p>
            <a:pPr lvl="1"/>
            <a:r>
              <a:rPr lang="en-US" dirty="0" smtClean="0"/>
              <a:t>98929: 9-10 body regions</a:t>
            </a:r>
          </a:p>
          <a:p>
            <a:pPr lvl="1"/>
            <a:endParaRPr lang="en-US" dirty="0"/>
          </a:p>
          <a:p>
            <a:pPr lvl="1"/>
            <a:r>
              <a:rPr lang="en-US" dirty="0" smtClean="0"/>
              <a:t>25 modifier on E&amp;M code for separately identifiable service </a:t>
            </a:r>
            <a:endParaRPr lang="en-US" dirty="0"/>
          </a:p>
        </p:txBody>
      </p:sp>
      <p:sp>
        <p:nvSpPr>
          <p:cNvPr id="8" name="Rectangle 7"/>
          <p:cNvSpPr/>
          <p:nvPr/>
        </p:nvSpPr>
        <p:spPr>
          <a:xfrm>
            <a:off x="5212542" y="4649569"/>
            <a:ext cx="3179225" cy="1073934"/>
          </a:xfrm>
          <a:prstGeom prst="rect">
            <a:avLst/>
          </a:prstGeom>
          <a:solidFill>
            <a:schemeClr val="tx2">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4320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Osteopathic Research</a:t>
            </a:r>
            <a:endParaRPr lang="en-US" dirty="0"/>
          </a:p>
        </p:txBody>
      </p:sp>
      <p:sp>
        <p:nvSpPr>
          <p:cNvPr id="3" name="Content Placeholder 2"/>
          <p:cNvSpPr>
            <a:spLocks noGrp="1"/>
          </p:cNvSpPr>
          <p:nvPr>
            <p:ph idx="1"/>
          </p:nvPr>
        </p:nvSpPr>
        <p:spPr/>
        <p:txBody>
          <a:bodyPr/>
          <a:lstStyle/>
          <a:p>
            <a:r>
              <a:rPr lang="en-US" sz="2800" b="1" dirty="0" smtClean="0"/>
              <a:t>Changes in LES pressure noted after OMT</a:t>
            </a:r>
          </a:p>
          <a:p>
            <a:pPr lvl="1"/>
            <a:r>
              <a:rPr lang="en-US" sz="2400" dirty="0" smtClean="0"/>
              <a:t>Da Silva, et al. Increase </a:t>
            </a:r>
            <a:r>
              <a:rPr lang="en-US" sz="2400" dirty="0"/>
              <a:t>of lower esophageal sphincter pressure after osteopathic intervention on the diaphragm in patients with </a:t>
            </a:r>
            <a:r>
              <a:rPr lang="en-US" sz="2400" dirty="0" err="1"/>
              <a:t>gastroesophageal</a:t>
            </a:r>
            <a:r>
              <a:rPr lang="en-US" sz="2400" dirty="0"/>
              <a:t> </a:t>
            </a:r>
            <a:r>
              <a:rPr lang="en-US" sz="2400" dirty="0" smtClean="0"/>
              <a:t>reflux. Diseases of the Esophagus. </a:t>
            </a:r>
            <a:r>
              <a:rPr lang="en-US" sz="2400" dirty="0"/>
              <a:t>July </a:t>
            </a:r>
            <a:r>
              <a:rPr lang="en-US" sz="2400" dirty="0" smtClean="0"/>
              <a:t>2013; 26:5; 451-456. </a:t>
            </a:r>
          </a:p>
          <a:p>
            <a:r>
              <a:rPr lang="en-US" sz="2800" b="1" dirty="0" smtClean="0"/>
              <a:t>Improvements in quality of life questionnaire for GERD after treatment with OMT</a:t>
            </a:r>
          </a:p>
          <a:p>
            <a:pPr lvl="1"/>
            <a:r>
              <a:rPr lang="en-US" sz="2400" dirty="0" err="1" smtClean="0"/>
              <a:t>Deniz</a:t>
            </a:r>
            <a:r>
              <a:rPr lang="en-US" sz="2400" dirty="0" smtClean="0"/>
              <a:t>, et al. </a:t>
            </a:r>
            <a:r>
              <a:rPr lang="en-US" sz="2400" dirty="0"/>
              <a:t>Qualitative Evaluation of Osteopathic Manipulative Therapy in a Patient With </a:t>
            </a:r>
            <a:r>
              <a:rPr lang="en-US" sz="2400" dirty="0" err="1"/>
              <a:t>Gastroesophageal</a:t>
            </a:r>
            <a:r>
              <a:rPr lang="en-US" sz="2400" dirty="0"/>
              <a:t> Reflux Disease: A Brief </a:t>
            </a:r>
            <a:r>
              <a:rPr lang="en-US" sz="2400" dirty="0" smtClean="0"/>
              <a:t>Report. </a:t>
            </a:r>
            <a:r>
              <a:rPr lang="de-DE" sz="2400" dirty="0"/>
              <a:t>J Am </a:t>
            </a:r>
            <a:r>
              <a:rPr lang="de-DE" sz="2400" dirty="0" err="1"/>
              <a:t>Osteopath</a:t>
            </a:r>
            <a:r>
              <a:rPr lang="de-DE" sz="2400" dirty="0"/>
              <a:t> </a:t>
            </a:r>
            <a:r>
              <a:rPr lang="de-DE" sz="2400" dirty="0" err="1" smtClean="0"/>
              <a:t>Assoc</a:t>
            </a:r>
            <a:r>
              <a:rPr lang="de-DE" sz="2400" dirty="0" smtClean="0"/>
              <a:t>. </a:t>
            </a:r>
            <a:r>
              <a:rPr lang="de-DE" sz="2400" dirty="0"/>
              <a:t>March 1, </a:t>
            </a:r>
            <a:r>
              <a:rPr lang="de-DE" sz="2400" dirty="0" smtClean="0"/>
              <a:t>2014; 114:3; </a:t>
            </a:r>
            <a:r>
              <a:rPr lang="de-DE" sz="2400" dirty="0"/>
              <a:t>180-188</a:t>
            </a:r>
            <a:endParaRPr lang="en-US" sz="2400" dirty="0"/>
          </a:p>
        </p:txBody>
      </p:sp>
    </p:spTree>
    <p:extLst>
      <p:ext uri="{BB962C8B-B14F-4D97-AF65-F5344CB8AC3E}">
        <p14:creationId xmlns:p14="http://schemas.microsoft.com/office/powerpoint/2010/main" val="7122818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Break!</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4940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noAutofit/>
          </a:bodyPr>
          <a:lstStyle/>
          <a:p>
            <a:r>
              <a:rPr lang="en-US" sz="2500" dirty="0" smtClean="0"/>
              <a:t>A 28 year old female presents to your office with complaints of abdominal pain.  She states the pain is there most days and is impacting her daily life.  The pain has been going on for a year now. She denies any blood in her stools, denies weight loss.  It seems to get better with bowel movements.  She states sometimes she feels constipated, while other times she has loose and frequent stools.  The symptoms seem to be worse with stress.  She has had a colonoscopy that was normal and is negative for Celiac disease.  </a:t>
            </a:r>
            <a:endParaRPr lang="en-US" sz="2500" dirty="0"/>
          </a:p>
        </p:txBody>
      </p:sp>
    </p:spTree>
    <p:extLst>
      <p:ext uri="{BB962C8B-B14F-4D97-AF65-F5344CB8AC3E}">
        <p14:creationId xmlns:p14="http://schemas.microsoft.com/office/powerpoint/2010/main" val="39057426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normAutofit/>
          </a:bodyPr>
          <a:lstStyle/>
          <a:p>
            <a:r>
              <a:rPr lang="en-US" sz="2600" dirty="0" smtClean="0"/>
              <a:t>On exam her abdomen is soft and mildly tender diffusely to deep palpation.  Bowel sounds are </a:t>
            </a:r>
            <a:r>
              <a:rPr lang="en-US" sz="2600" dirty="0" err="1" smtClean="0"/>
              <a:t>normoactive</a:t>
            </a:r>
            <a:r>
              <a:rPr lang="en-US" sz="2600" dirty="0" smtClean="0"/>
              <a:t>. Negative rebound tenderness.  Chapman’s points are found for the intestines and colon and are negative for uterus and ovary.  Structural exam reveals tissue texture changes T10-L2 bilaterally. L/L Sacral torsion. Tenderness and restriction are noted along the </a:t>
            </a:r>
            <a:r>
              <a:rPr lang="en-US" sz="2600" dirty="0" err="1" smtClean="0"/>
              <a:t>linea</a:t>
            </a:r>
            <a:r>
              <a:rPr lang="en-US" sz="2600" dirty="0" smtClean="0"/>
              <a:t> alba.  AA rotated left.  Diaphragm restriction.    </a:t>
            </a:r>
            <a:endParaRPr lang="en-US" sz="2600" dirty="0"/>
          </a:p>
        </p:txBody>
      </p:sp>
    </p:spTree>
    <p:extLst>
      <p:ext uri="{BB962C8B-B14F-4D97-AF65-F5344CB8AC3E}">
        <p14:creationId xmlns:p14="http://schemas.microsoft.com/office/powerpoint/2010/main" val="28945882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a:t>Chapman</a:t>
            </a:r>
            <a:r>
              <a:rPr lang="ja-JP" altLang="en-US"/>
              <a:t>’</a:t>
            </a:r>
            <a:r>
              <a:rPr lang="en-US"/>
              <a:t>s Reflexes</a:t>
            </a:r>
          </a:p>
        </p:txBody>
      </p:sp>
      <p:pic>
        <p:nvPicPr>
          <p:cNvPr id="1033" name="Picture 9" descr="Chapmans"/>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t="8273" b="8273"/>
          <a:stretch>
            <a:fillRect/>
          </a:stretch>
        </p:blipFill>
        <p:spPr/>
      </p:pic>
      <p:sp>
        <p:nvSpPr>
          <p:cNvPr id="1028" name="Rectangle 4"/>
          <p:cNvSpPr>
            <a:spLocks noGrp="1" noChangeArrowheads="1"/>
          </p:cNvSpPr>
          <p:nvPr>
            <p:ph type="body" sz="half" idx="2"/>
          </p:nvPr>
        </p:nvSpPr>
        <p:spPr/>
        <p:txBody>
          <a:bodyPr/>
          <a:lstStyle/>
          <a:p>
            <a:r>
              <a:rPr lang="en-US" sz="2800" dirty="0" smtClean="0"/>
              <a:t>Small Intestine</a:t>
            </a:r>
            <a:endParaRPr lang="en-US" sz="2800" dirty="0"/>
          </a:p>
          <a:p>
            <a:pPr lvl="1"/>
            <a:r>
              <a:rPr lang="en-US" sz="2400" dirty="0" smtClean="0"/>
              <a:t>8-9,9-10, 10-11</a:t>
            </a:r>
          </a:p>
          <a:p>
            <a:r>
              <a:rPr lang="en-US" sz="2600" dirty="0" smtClean="0"/>
              <a:t>Colon</a:t>
            </a:r>
          </a:p>
          <a:p>
            <a:pPr lvl="1"/>
            <a:r>
              <a:rPr lang="en-US" dirty="0" smtClean="0"/>
              <a:t>Anterolateral thigh</a:t>
            </a:r>
            <a:endParaRPr lang="en-US" dirty="0"/>
          </a:p>
          <a:p>
            <a:r>
              <a:rPr lang="en-US" sz="2800" dirty="0" smtClean="0"/>
              <a:t>Treatment</a:t>
            </a:r>
            <a:endParaRPr lang="en-US" sz="2800" dirty="0"/>
          </a:p>
          <a:p>
            <a:pPr lvl="1"/>
            <a:r>
              <a:rPr lang="en-US" sz="2400" dirty="0"/>
              <a:t>Gentle pressure</a:t>
            </a:r>
          </a:p>
          <a:p>
            <a:pPr lvl="1"/>
            <a:r>
              <a:rPr lang="en-US" sz="2400" dirty="0" smtClean="0"/>
              <a:t>Circular </a:t>
            </a:r>
            <a:r>
              <a:rPr lang="en-US" sz="2400" dirty="0"/>
              <a:t>massage</a:t>
            </a:r>
          </a:p>
        </p:txBody>
      </p:sp>
      <p:sp>
        <p:nvSpPr>
          <p:cNvPr id="2" name="Oval 1"/>
          <p:cNvSpPr/>
          <p:nvPr/>
        </p:nvSpPr>
        <p:spPr>
          <a:xfrm>
            <a:off x="2418481" y="3423978"/>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418481" y="3551669"/>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02797" y="3333564"/>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402797" y="4893402"/>
            <a:ext cx="295815" cy="1279382"/>
          </a:xfrm>
          <a:prstGeom prst="line">
            <a:avLst/>
          </a:prstGeom>
          <a:ln w="889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flipH="1">
            <a:off x="2344694" y="4893402"/>
            <a:ext cx="295815" cy="1202598"/>
          </a:xfrm>
          <a:prstGeom prst="line">
            <a:avLst/>
          </a:prstGeom>
          <a:solidFill>
            <a:schemeClr val="accent1"/>
          </a:solidFill>
          <a:ln w="53975"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7065891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IBS</a:t>
            </a:r>
            <a:endParaRPr lang="en-US" dirty="0"/>
          </a:p>
        </p:txBody>
      </p:sp>
      <p:sp>
        <p:nvSpPr>
          <p:cNvPr id="3" name="Content Placeholder 2"/>
          <p:cNvSpPr>
            <a:spLocks noGrp="1"/>
          </p:cNvSpPr>
          <p:nvPr>
            <p:ph idx="1"/>
          </p:nvPr>
        </p:nvSpPr>
        <p:spPr/>
        <p:txBody>
          <a:bodyPr/>
          <a:lstStyle/>
          <a:p>
            <a:r>
              <a:rPr lang="en-US" dirty="0" smtClean="0"/>
              <a:t>Definition:  A gastrointestinal disorder characterized by presence of abdominal discomfort or pain associated with disturbed defecation.</a:t>
            </a:r>
          </a:p>
          <a:p>
            <a:r>
              <a:rPr lang="en-US" dirty="0" smtClean="0"/>
              <a:t>More common in younger individuals and in women</a:t>
            </a:r>
          </a:p>
          <a:p>
            <a:r>
              <a:rPr lang="en-US" dirty="0" smtClean="0"/>
              <a:t>Important to rule out more serious pathology by assessing for red flags such as weight loss, bloody stools, etc.  </a:t>
            </a:r>
            <a:endParaRPr lang="en-US" dirty="0"/>
          </a:p>
        </p:txBody>
      </p:sp>
      <p:sp>
        <p:nvSpPr>
          <p:cNvPr id="4" name="TextBox 3"/>
          <p:cNvSpPr txBox="1"/>
          <p:nvPr/>
        </p:nvSpPr>
        <p:spPr>
          <a:xfrm>
            <a:off x="1150600" y="6228815"/>
            <a:ext cx="7438049" cy="646331"/>
          </a:xfrm>
          <a:prstGeom prst="rect">
            <a:avLst/>
          </a:prstGeom>
          <a:noFill/>
        </p:spPr>
        <p:txBody>
          <a:bodyPr wrap="square" rtlCol="0">
            <a:spAutoFit/>
          </a:bodyPr>
          <a:lstStyle/>
          <a:p>
            <a:pPr algn="ctr"/>
            <a:r>
              <a:rPr lang="en-US" dirty="0" err="1">
                <a:solidFill>
                  <a:srgbClr val="161616"/>
                </a:solidFill>
              </a:rPr>
              <a:t>Sleisenger</a:t>
            </a:r>
            <a:r>
              <a:rPr lang="en-US" dirty="0">
                <a:solidFill>
                  <a:srgbClr val="161616"/>
                </a:solidFill>
              </a:rPr>
              <a:t> and </a:t>
            </a:r>
            <a:r>
              <a:rPr lang="en-US" dirty="0" err="1">
                <a:solidFill>
                  <a:srgbClr val="161616"/>
                </a:solidFill>
              </a:rPr>
              <a:t>Fordtran's</a:t>
            </a:r>
            <a:r>
              <a:rPr lang="en-US" dirty="0">
                <a:solidFill>
                  <a:srgbClr val="161616"/>
                </a:solidFill>
              </a:rPr>
              <a:t> Gastrointestinal and Liver Disease , Ninth </a:t>
            </a:r>
            <a:r>
              <a:rPr lang="en-US" dirty="0" smtClean="0">
                <a:solidFill>
                  <a:srgbClr val="161616"/>
                </a:solidFill>
              </a:rPr>
              <a:t>Ed.</a:t>
            </a:r>
            <a:endParaRPr lang="en-US" dirty="0">
              <a:solidFill>
                <a:srgbClr val="161616"/>
              </a:solidFill>
            </a:endParaRPr>
          </a:p>
          <a:p>
            <a:endParaRPr lang="en-US" dirty="0"/>
          </a:p>
        </p:txBody>
      </p:sp>
    </p:spTree>
    <p:extLst>
      <p:ext uri="{BB962C8B-B14F-4D97-AF65-F5344CB8AC3E}">
        <p14:creationId xmlns:p14="http://schemas.microsoft.com/office/powerpoint/2010/main" val="945057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IBS: ROME III basic criteria</a:t>
            </a:r>
          </a:p>
        </p:txBody>
      </p:sp>
      <p:sp>
        <p:nvSpPr>
          <p:cNvPr id="3" name="Content Placeholder 2"/>
          <p:cNvSpPr>
            <a:spLocks noGrp="1"/>
          </p:cNvSpPr>
          <p:nvPr>
            <p:ph sz="half" idx="1"/>
          </p:nvPr>
        </p:nvSpPr>
        <p:spPr>
          <a:xfrm>
            <a:off x="457200" y="1600200"/>
            <a:ext cx="8229600" cy="5029200"/>
          </a:xfrm>
        </p:spPr>
        <p:txBody>
          <a:bodyPr rtlCol="0">
            <a:normAutofit fontScale="85000" lnSpcReduction="20000"/>
          </a:bodyPr>
          <a:lstStyle/>
          <a:p>
            <a:pPr marL="548640" indent="-411480" fontAlgn="auto">
              <a:spcAft>
                <a:spcPts val="0"/>
              </a:spcAft>
              <a:buClr>
                <a:schemeClr val="tx1">
                  <a:shade val="95000"/>
                </a:schemeClr>
              </a:buClr>
              <a:buFont typeface="Wingdings 2"/>
              <a:buNone/>
              <a:defRPr/>
            </a:pPr>
            <a:r>
              <a:rPr lang="en-US" b="1" dirty="0" smtClean="0"/>
              <a:t> </a:t>
            </a:r>
            <a:r>
              <a:rPr lang="en-US" dirty="0" smtClean="0"/>
              <a:t>Recurrent abdominal pain or discomfort** at least 3 days per month in the last 3 months, associated with 2 or more of the following:</a:t>
            </a:r>
          </a:p>
          <a:p>
            <a:pPr marL="548640" indent="-411480" fontAlgn="auto">
              <a:spcAft>
                <a:spcPts val="0"/>
              </a:spcAft>
              <a:buClr>
                <a:schemeClr val="tx1">
                  <a:shade val="95000"/>
                </a:schemeClr>
              </a:buClr>
              <a:buFont typeface="Wingdings 2"/>
              <a:buChar char=""/>
              <a:defRPr/>
            </a:pPr>
            <a:r>
              <a:rPr lang="en-US" dirty="0" smtClean="0"/>
              <a:t>1. Improvement with defecation</a:t>
            </a:r>
          </a:p>
          <a:p>
            <a:pPr marL="548640" indent="-411480" fontAlgn="auto">
              <a:spcAft>
                <a:spcPts val="0"/>
              </a:spcAft>
              <a:buClr>
                <a:schemeClr val="tx1">
                  <a:shade val="95000"/>
                </a:schemeClr>
              </a:buClr>
              <a:buFont typeface="Wingdings 2"/>
              <a:buChar char=""/>
              <a:defRPr/>
            </a:pPr>
            <a:r>
              <a:rPr lang="en-US" dirty="0" smtClean="0"/>
              <a:t>2. Onset associated with a change in frequency of stool</a:t>
            </a:r>
          </a:p>
          <a:p>
            <a:pPr marL="548640" indent="-411480" fontAlgn="auto">
              <a:spcAft>
                <a:spcPts val="0"/>
              </a:spcAft>
              <a:buClr>
                <a:schemeClr val="tx1">
                  <a:shade val="95000"/>
                </a:schemeClr>
              </a:buClr>
              <a:buFont typeface="Wingdings 2"/>
              <a:buChar char=""/>
              <a:defRPr/>
            </a:pPr>
            <a:r>
              <a:rPr lang="en-US" dirty="0" smtClean="0"/>
              <a:t>3. Onset associated with a change in form (appearance) of stool</a:t>
            </a:r>
          </a:p>
          <a:p>
            <a:pPr marL="548640" indent="-411480" fontAlgn="auto">
              <a:spcAft>
                <a:spcPts val="0"/>
              </a:spcAft>
              <a:buClr>
                <a:schemeClr val="tx1">
                  <a:shade val="95000"/>
                </a:schemeClr>
              </a:buClr>
              <a:buFont typeface="Wingdings 2"/>
              <a:buChar char=""/>
              <a:defRPr/>
            </a:pPr>
            <a:endParaRPr lang="en-US" i="1" dirty="0" smtClean="0">
              <a:solidFill>
                <a:schemeClr val="tx1">
                  <a:lumMod val="50000"/>
                  <a:lumOff val="50000"/>
                </a:schemeClr>
              </a:solidFill>
            </a:endParaRPr>
          </a:p>
          <a:p>
            <a:pPr marL="548640" indent="-411480" fontAlgn="auto">
              <a:spcAft>
                <a:spcPts val="0"/>
              </a:spcAft>
              <a:buClr>
                <a:schemeClr val="tx1">
                  <a:shade val="95000"/>
                </a:schemeClr>
              </a:buClr>
              <a:buFont typeface="Wingdings 2"/>
              <a:buChar char=""/>
              <a:defRPr/>
            </a:pPr>
            <a:r>
              <a:rPr lang="en-US" i="1" dirty="0" smtClean="0">
                <a:solidFill>
                  <a:schemeClr val="tx1">
                    <a:lumMod val="50000"/>
                    <a:lumOff val="50000"/>
                  </a:schemeClr>
                </a:solidFill>
              </a:rPr>
              <a:t>*Criteria fulfilled for the last 3 months with symptom onset at least 6 months prior to diagnosis.</a:t>
            </a:r>
            <a:endParaRPr lang="en-US" dirty="0" smtClean="0">
              <a:solidFill>
                <a:schemeClr val="tx1">
                  <a:lumMod val="50000"/>
                  <a:lumOff val="50000"/>
                </a:schemeClr>
              </a:solidFill>
            </a:endParaRPr>
          </a:p>
          <a:p>
            <a:pPr marL="548640" indent="-411480" fontAlgn="auto">
              <a:spcAft>
                <a:spcPts val="0"/>
              </a:spcAft>
              <a:buClr>
                <a:schemeClr val="tx1">
                  <a:shade val="95000"/>
                </a:schemeClr>
              </a:buClr>
              <a:buFont typeface="Wingdings 2"/>
              <a:buChar char=""/>
              <a:defRPr/>
            </a:pPr>
            <a:r>
              <a:rPr lang="en-US" i="1" dirty="0" smtClean="0">
                <a:solidFill>
                  <a:schemeClr val="tx1">
                    <a:lumMod val="50000"/>
                    <a:lumOff val="50000"/>
                  </a:schemeClr>
                </a:solidFill>
              </a:rPr>
              <a:t>**Discomfort means an uncomfortable sensation not described as pain. In pathophysiology research and clinical trials, a pain/discomfort frequency of at least 2 days a week during screening evaluation for subject eligibility.</a:t>
            </a:r>
          </a:p>
          <a:p>
            <a:pPr marL="548640" indent="-411480" fontAlgn="auto">
              <a:spcAft>
                <a:spcPts val="0"/>
              </a:spcAft>
              <a:buClr>
                <a:schemeClr val="tx1">
                  <a:shade val="95000"/>
                </a:schemeClr>
              </a:buClr>
              <a:buFont typeface="Wingdings 2"/>
              <a:buChar char=""/>
              <a:defRPr/>
            </a:pPr>
            <a:r>
              <a:rPr lang="en-US" i="1" dirty="0" smtClean="0">
                <a:solidFill>
                  <a:schemeClr val="tx1">
                    <a:lumMod val="50000"/>
                    <a:lumOff val="50000"/>
                  </a:schemeClr>
                </a:solidFill>
              </a:rPr>
              <a:t>***Criteria have not been validated and may not exclude other pathology</a:t>
            </a:r>
            <a:endParaRPr lang="en-US" dirty="0" smtClean="0">
              <a:solidFill>
                <a:schemeClr val="tx1">
                  <a:lumMod val="50000"/>
                  <a:lumOff val="50000"/>
                </a:schemeClr>
              </a:solidFill>
            </a:endParaRPr>
          </a:p>
          <a:p>
            <a:pPr marL="548640" indent="-411480" fontAlgn="auto">
              <a:spcAft>
                <a:spcPts val="0"/>
              </a:spcAft>
              <a:buClr>
                <a:schemeClr val="tx1">
                  <a:shade val="95000"/>
                </a:schemeClr>
              </a:buClr>
              <a:buFont typeface="Wingdings 2"/>
              <a:buChar char=""/>
              <a:defRPr/>
            </a:pPr>
            <a:endParaRPr lang="en-US" dirty="0"/>
          </a:p>
        </p:txBody>
      </p:sp>
    </p:spTree>
    <p:extLst>
      <p:ext uri="{BB962C8B-B14F-4D97-AF65-F5344CB8AC3E}">
        <p14:creationId xmlns:p14="http://schemas.microsoft.com/office/powerpoint/2010/main" val="2573458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lstStyle/>
          <a:p>
            <a:r>
              <a:rPr lang="en-US" dirty="0" smtClean="0"/>
              <a:t>A patient presents with complaints of “heartburn”.  Where would you expect somatic dysfunction of the spine related to the sympathetic innervation for this patient.  </a:t>
            </a:r>
          </a:p>
          <a:p>
            <a:pPr marL="971550" lvl="1" indent="-514350">
              <a:buAutoNum type="alphaUcPeriod"/>
            </a:pPr>
            <a:r>
              <a:rPr lang="en-US" dirty="0" smtClean="0"/>
              <a:t>OA</a:t>
            </a:r>
          </a:p>
          <a:p>
            <a:pPr marL="971550" lvl="1" indent="-514350">
              <a:buAutoNum type="alphaUcPeriod"/>
            </a:pPr>
            <a:r>
              <a:rPr lang="en-US" dirty="0" smtClean="0"/>
              <a:t>T1-4</a:t>
            </a:r>
          </a:p>
          <a:p>
            <a:pPr marL="971550" lvl="1" indent="-514350">
              <a:buAutoNum type="alphaUcPeriod"/>
            </a:pPr>
            <a:r>
              <a:rPr lang="en-US" dirty="0" smtClean="0"/>
              <a:t>T5-9</a:t>
            </a:r>
          </a:p>
          <a:p>
            <a:pPr marL="971550" lvl="1" indent="-514350">
              <a:buAutoNum type="alphaUcPeriod"/>
            </a:pPr>
            <a:r>
              <a:rPr lang="en-US" dirty="0" smtClean="0"/>
              <a:t>T10-L2</a:t>
            </a:r>
          </a:p>
          <a:p>
            <a:pPr marL="971550" lvl="1" indent="-514350">
              <a:buAutoNum type="alphaUcPeriod"/>
            </a:pPr>
            <a:r>
              <a:rPr lang="en-US" dirty="0" smtClean="0"/>
              <a:t>S2-4</a:t>
            </a:r>
            <a:endParaRPr lang="en-US" dirty="0"/>
          </a:p>
        </p:txBody>
      </p:sp>
    </p:spTree>
    <p:extLst>
      <p:ext uri="{BB962C8B-B14F-4D97-AF65-F5344CB8AC3E}">
        <p14:creationId xmlns:p14="http://schemas.microsoft.com/office/powerpoint/2010/main" val="28872412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Abnormal gut motility</a:t>
            </a:r>
          </a:p>
          <a:p>
            <a:pPr lvl="1"/>
            <a:r>
              <a:rPr lang="en-US" dirty="0" smtClean="0"/>
              <a:t>Increased contraction with meals/stress, altered transit times</a:t>
            </a:r>
          </a:p>
          <a:p>
            <a:r>
              <a:rPr lang="en-US" dirty="0"/>
              <a:t>Stress</a:t>
            </a:r>
          </a:p>
          <a:p>
            <a:pPr lvl="1"/>
            <a:r>
              <a:rPr lang="en-US" dirty="0"/>
              <a:t>Particularly childhood stressors and </a:t>
            </a:r>
            <a:r>
              <a:rPr lang="en-US" dirty="0" smtClean="0"/>
              <a:t>abuse</a:t>
            </a:r>
          </a:p>
          <a:p>
            <a:r>
              <a:rPr lang="en-US" dirty="0" smtClean="0"/>
              <a:t>Visceral hypersensitivity</a:t>
            </a:r>
          </a:p>
          <a:p>
            <a:pPr lvl="1"/>
            <a:r>
              <a:rPr lang="en-US" dirty="0" smtClean="0"/>
              <a:t>Increased pain with balloon distension of rectum</a:t>
            </a:r>
          </a:p>
          <a:p>
            <a:r>
              <a:rPr lang="en-US" dirty="0" smtClean="0"/>
              <a:t>Low-grade inflammation</a:t>
            </a:r>
          </a:p>
          <a:p>
            <a:pPr lvl="1"/>
            <a:r>
              <a:rPr lang="en-US" dirty="0" smtClean="0"/>
              <a:t>Infections, abnormal flora, bile, food antigens (gluten)</a:t>
            </a:r>
          </a:p>
          <a:p>
            <a:pPr lvl="1"/>
            <a:r>
              <a:rPr lang="en-US" dirty="0" smtClean="0"/>
              <a:t>Increased T-lymphocytes in mucosa</a:t>
            </a:r>
          </a:p>
        </p:txBody>
      </p:sp>
      <p:sp>
        <p:nvSpPr>
          <p:cNvPr id="5" name="TextBox 4"/>
          <p:cNvSpPr txBox="1"/>
          <p:nvPr/>
        </p:nvSpPr>
        <p:spPr>
          <a:xfrm>
            <a:off x="1026119" y="6211669"/>
            <a:ext cx="7438049" cy="646331"/>
          </a:xfrm>
          <a:prstGeom prst="rect">
            <a:avLst/>
          </a:prstGeom>
          <a:noFill/>
        </p:spPr>
        <p:txBody>
          <a:bodyPr wrap="square" rtlCol="0">
            <a:spAutoFit/>
          </a:bodyPr>
          <a:lstStyle/>
          <a:p>
            <a:pPr algn="ctr"/>
            <a:r>
              <a:rPr lang="en-US" dirty="0" err="1">
                <a:solidFill>
                  <a:srgbClr val="161616"/>
                </a:solidFill>
              </a:rPr>
              <a:t>Sleisenger</a:t>
            </a:r>
            <a:r>
              <a:rPr lang="en-US" dirty="0">
                <a:solidFill>
                  <a:srgbClr val="161616"/>
                </a:solidFill>
              </a:rPr>
              <a:t> and </a:t>
            </a:r>
            <a:r>
              <a:rPr lang="en-US" dirty="0" err="1">
                <a:solidFill>
                  <a:srgbClr val="161616"/>
                </a:solidFill>
              </a:rPr>
              <a:t>Fordtran's</a:t>
            </a:r>
            <a:r>
              <a:rPr lang="en-US" dirty="0">
                <a:solidFill>
                  <a:srgbClr val="161616"/>
                </a:solidFill>
              </a:rPr>
              <a:t> Gastrointestinal and Liver Disease , Ninth </a:t>
            </a:r>
            <a:r>
              <a:rPr lang="en-US" dirty="0" smtClean="0">
                <a:solidFill>
                  <a:srgbClr val="161616"/>
                </a:solidFill>
              </a:rPr>
              <a:t>Ed.</a:t>
            </a:r>
            <a:endParaRPr lang="en-US" dirty="0">
              <a:solidFill>
                <a:srgbClr val="161616"/>
              </a:solidFill>
            </a:endParaRPr>
          </a:p>
          <a:p>
            <a:endParaRPr lang="en-US" dirty="0"/>
          </a:p>
        </p:txBody>
      </p:sp>
    </p:spTree>
    <p:extLst>
      <p:ext uri="{BB962C8B-B14F-4D97-AF65-F5344CB8AC3E}">
        <p14:creationId xmlns:p14="http://schemas.microsoft.com/office/powerpoint/2010/main" val="1704284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8490" y="353988"/>
            <a:ext cx="7756263" cy="1054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Autonomic Nervous System- Effects on the Gut Motility</a:t>
            </a:r>
            <a:endParaRPr lang="en-US" sz="3200" dirty="0"/>
          </a:p>
        </p:txBody>
      </p:sp>
      <p:graphicFrame>
        <p:nvGraphicFramePr>
          <p:cNvPr id="4" name="Diagram 3"/>
          <p:cNvGraphicFramePr/>
          <p:nvPr>
            <p:extLst>
              <p:ext uri="{D42A27DB-BD31-4B8C-83A1-F6EECF244321}">
                <p14:modId xmlns:p14="http://schemas.microsoft.com/office/powerpoint/2010/main" val="766556808"/>
              </p:ext>
            </p:extLst>
          </p:nvPr>
        </p:nvGraphicFramePr>
        <p:xfrm>
          <a:off x="228600" y="1687697"/>
          <a:ext cx="8305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529562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Enteric Nervous System</a:t>
            </a:r>
            <a:endParaRPr lang="en-US" dirty="0"/>
          </a:p>
        </p:txBody>
      </p:sp>
      <p:sp>
        <p:nvSpPr>
          <p:cNvPr id="3" name="Content Placeholder 2"/>
          <p:cNvSpPr>
            <a:spLocks noGrp="1"/>
          </p:cNvSpPr>
          <p:nvPr>
            <p:ph idx="1"/>
          </p:nvPr>
        </p:nvSpPr>
        <p:spPr>
          <a:xfrm>
            <a:off x="457200" y="1600200"/>
            <a:ext cx="4876800" cy="4525963"/>
          </a:xfrm>
        </p:spPr>
        <p:txBody>
          <a:bodyPr>
            <a:normAutofit lnSpcReduction="10000"/>
          </a:bodyPr>
          <a:lstStyle/>
          <a:p>
            <a:r>
              <a:rPr lang="en-US" dirty="0" smtClean="0"/>
              <a:t>Often considered “second brain”</a:t>
            </a:r>
          </a:p>
          <a:p>
            <a:pPr lvl="1"/>
            <a:r>
              <a:rPr lang="en-US" dirty="0" smtClean="0"/>
              <a:t>Contains 90% of serotonin in the body</a:t>
            </a:r>
          </a:p>
          <a:p>
            <a:pPr lvl="1"/>
            <a:r>
              <a:rPr lang="en-US" dirty="0" smtClean="0"/>
              <a:t>Contains 50% of dopamine in the body</a:t>
            </a:r>
          </a:p>
          <a:p>
            <a:r>
              <a:rPr lang="en-US" dirty="0" smtClean="0"/>
              <a:t>Related with Autonomic nervous system</a:t>
            </a:r>
          </a:p>
          <a:p>
            <a:pPr lvl="1"/>
            <a:r>
              <a:rPr lang="en-US" dirty="0" smtClean="0"/>
              <a:t>However still functions even if </a:t>
            </a:r>
            <a:r>
              <a:rPr lang="en-US" dirty="0" err="1" smtClean="0"/>
              <a:t>vagus</a:t>
            </a:r>
            <a:r>
              <a:rPr lang="en-US" dirty="0" smtClean="0"/>
              <a:t> is cut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752600"/>
            <a:ext cx="3347682" cy="4038600"/>
          </a:xfrm>
          <a:prstGeom prst="rect">
            <a:avLst/>
          </a:prstGeom>
        </p:spPr>
      </p:pic>
    </p:spTree>
    <p:extLst>
      <p:ext uri="{BB962C8B-B14F-4D97-AF65-F5344CB8AC3E}">
        <p14:creationId xmlns:p14="http://schemas.microsoft.com/office/powerpoint/2010/main" val="1583861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body is a unit- </a:t>
            </a:r>
            <a:r>
              <a:rPr lang="en-US" b="1" i="1" dirty="0" smtClean="0"/>
              <a:t>mind, body, and spirit</a:t>
            </a:r>
          </a:p>
          <a:p>
            <a:pPr lvl="1"/>
            <a:r>
              <a:rPr lang="en-US" dirty="0" smtClean="0"/>
              <a:t>40-94% of patients with IBS have coexisting depression, anxiety, and somatization</a:t>
            </a:r>
          </a:p>
          <a:p>
            <a:pPr lvl="1"/>
            <a:r>
              <a:rPr lang="en-US" dirty="0" smtClean="0"/>
              <a:t>History of sexual, physical, or emotional abuse is more frequent in patients with IBS</a:t>
            </a:r>
          </a:p>
          <a:p>
            <a:pPr lvl="1"/>
            <a:r>
              <a:rPr lang="en-US" dirty="0" smtClean="0"/>
              <a:t>Gastric suction at birth- 3 times more likely to have hospitalization for unexplained abdominal pain</a:t>
            </a:r>
          </a:p>
          <a:p>
            <a:r>
              <a:rPr lang="en-US" dirty="0" smtClean="0"/>
              <a:t>Think of hypothalamic-pituitary-adrenal axis and its response to stress</a:t>
            </a:r>
          </a:p>
          <a:p>
            <a:pPr lvl="1"/>
            <a:r>
              <a:rPr lang="en-US" dirty="0" smtClean="0"/>
              <a:t>Enteric nervous system has many neurotransmitters</a:t>
            </a:r>
          </a:p>
          <a:p>
            <a:r>
              <a:rPr lang="en-US" dirty="0" smtClean="0"/>
              <a:t>Psychological interventions including CBT very effective</a:t>
            </a:r>
          </a:p>
          <a:p>
            <a:pPr lvl="1"/>
            <a:r>
              <a:rPr lang="en-US" b="1" dirty="0" smtClean="0"/>
              <a:t>NNT 4</a:t>
            </a:r>
          </a:p>
          <a:p>
            <a:pPr lvl="1"/>
            <a:r>
              <a:rPr lang="en-US" i="1" dirty="0"/>
              <a:t>Gut 2009 Mar;58(3):367</a:t>
            </a:r>
            <a:endParaRPr lang="en-US" b="1" i="1" dirty="0"/>
          </a:p>
        </p:txBody>
      </p:sp>
      <p:sp>
        <p:nvSpPr>
          <p:cNvPr id="6" name="TextBox 5"/>
          <p:cNvSpPr txBox="1"/>
          <p:nvPr/>
        </p:nvSpPr>
        <p:spPr>
          <a:xfrm>
            <a:off x="685800" y="6112615"/>
            <a:ext cx="7438049" cy="646331"/>
          </a:xfrm>
          <a:prstGeom prst="rect">
            <a:avLst/>
          </a:prstGeom>
          <a:noFill/>
        </p:spPr>
        <p:txBody>
          <a:bodyPr wrap="square" rtlCol="0">
            <a:spAutoFit/>
          </a:bodyPr>
          <a:lstStyle/>
          <a:p>
            <a:pPr algn="ctr"/>
            <a:r>
              <a:rPr lang="en-US" dirty="0" err="1">
                <a:solidFill>
                  <a:srgbClr val="161616"/>
                </a:solidFill>
              </a:rPr>
              <a:t>Sleisenger</a:t>
            </a:r>
            <a:r>
              <a:rPr lang="en-US" dirty="0">
                <a:solidFill>
                  <a:srgbClr val="161616"/>
                </a:solidFill>
              </a:rPr>
              <a:t> and </a:t>
            </a:r>
            <a:r>
              <a:rPr lang="en-US" dirty="0" err="1">
                <a:solidFill>
                  <a:srgbClr val="161616"/>
                </a:solidFill>
              </a:rPr>
              <a:t>Fordtran's</a:t>
            </a:r>
            <a:r>
              <a:rPr lang="en-US" dirty="0">
                <a:solidFill>
                  <a:srgbClr val="161616"/>
                </a:solidFill>
              </a:rPr>
              <a:t> Gastrointestinal and Liver Disease , Ninth </a:t>
            </a:r>
            <a:r>
              <a:rPr lang="en-US" dirty="0" smtClean="0">
                <a:solidFill>
                  <a:srgbClr val="161616"/>
                </a:solidFill>
              </a:rPr>
              <a:t>Ed.</a:t>
            </a:r>
            <a:endParaRPr lang="en-US" dirty="0">
              <a:solidFill>
                <a:srgbClr val="161616"/>
              </a:solidFill>
            </a:endParaRPr>
          </a:p>
          <a:p>
            <a:endParaRPr lang="en-US" dirty="0"/>
          </a:p>
        </p:txBody>
      </p:sp>
    </p:spTree>
    <p:extLst>
      <p:ext uri="{BB962C8B-B14F-4D97-AF65-F5344CB8AC3E}">
        <p14:creationId xmlns:p14="http://schemas.microsoft.com/office/powerpoint/2010/main" val="3505628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Hypersensitivity</a:t>
            </a:r>
            <a:endParaRPr lang="en-US" dirty="0"/>
          </a:p>
        </p:txBody>
      </p:sp>
      <p:sp>
        <p:nvSpPr>
          <p:cNvPr id="3" name="Content Placeholder 2"/>
          <p:cNvSpPr>
            <a:spLocks noGrp="1"/>
          </p:cNvSpPr>
          <p:nvPr>
            <p:ph idx="1"/>
          </p:nvPr>
        </p:nvSpPr>
        <p:spPr>
          <a:xfrm>
            <a:off x="685801" y="1869141"/>
            <a:ext cx="4123146" cy="4257022"/>
          </a:xfrm>
        </p:spPr>
        <p:txBody>
          <a:bodyPr>
            <a:normAutofit fontScale="85000" lnSpcReduction="20000"/>
          </a:bodyPr>
          <a:lstStyle/>
          <a:p>
            <a:r>
              <a:rPr lang="en-US" dirty="0" smtClean="0"/>
              <a:t>PET and fMRI have shown alteration in brain response to visceral stimulation in those with IBS</a:t>
            </a:r>
          </a:p>
          <a:p>
            <a:r>
              <a:rPr lang="en-US" dirty="0" smtClean="0"/>
              <a:t>Abnormal modulation can occur at the visceral, spinal, or central level</a:t>
            </a:r>
          </a:p>
          <a:p>
            <a:r>
              <a:rPr lang="en-US" b="1" i="1" dirty="0" smtClean="0"/>
              <a:t>Mechanical and inflammatory stimuli</a:t>
            </a:r>
            <a:r>
              <a:rPr lang="en-US" b="1" dirty="0" smtClean="0"/>
              <a:t> </a:t>
            </a:r>
            <a:r>
              <a:rPr lang="en-US" dirty="0" smtClean="0"/>
              <a:t>to tissues can cause increased sensitization or facilitation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572" y="1869141"/>
            <a:ext cx="36861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372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together</a:t>
            </a:r>
            <a:endParaRPr lang="en-US" dirty="0"/>
          </a:p>
        </p:txBody>
      </p:sp>
      <p:sp>
        <p:nvSpPr>
          <p:cNvPr id="3" name="Content Placeholder 2"/>
          <p:cNvSpPr>
            <a:spLocks noGrp="1"/>
          </p:cNvSpPr>
          <p:nvPr>
            <p:ph idx="1"/>
          </p:nvPr>
        </p:nvSpPr>
        <p:spPr/>
        <p:txBody>
          <a:bodyPr/>
          <a:lstStyle/>
          <a:p>
            <a:r>
              <a:rPr lang="en-US" dirty="0" smtClean="0"/>
              <a:t>Neurologic influences</a:t>
            </a:r>
          </a:p>
          <a:p>
            <a:pPr lvl="1"/>
            <a:r>
              <a:rPr lang="en-US" dirty="0" smtClean="0"/>
              <a:t>Check OA, AA, Sacrum (Parasympathetic influences)</a:t>
            </a:r>
          </a:p>
          <a:p>
            <a:pPr lvl="1"/>
            <a:r>
              <a:rPr lang="en-US" dirty="0" smtClean="0"/>
              <a:t>Linea alba and mesenteric ganglia inhibition</a:t>
            </a:r>
          </a:p>
          <a:p>
            <a:r>
              <a:rPr lang="en-US" dirty="0" smtClean="0"/>
              <a:t>Inflammation</a:t>
            </a:r>
          </a:p>
          <a:p>
            <a:pPr lvl="1"/>
            <a:r>
              <a:rPr lang="en-US" dirty="0" smtClean="0"/>
              <a:t>Lymphatic drainage of gut mesentery </a:t>
            </a:r>
          </a:p>
          <a:p>
            <a:pPr lvl="1"/>
            <a:r>
              <a:rPr lang="en-US" dirty="0" smtClean="0"/>
              <a:t>Treat diaphragm and thoracic outlet</a:t>
            </a:r>
          </a:p>
          <a:p>
            <a:r>
              <a:rPr lang="en-US" dirty="0" smtClean="0"/>
              <a:t>Behavioral</a:t>
            </a:r>
          </a:p>
          <a:p>
            <a:pPr lvl="1"/>
            <a:r>
              <a:rPr lang="en-US" dirty="0" smtClean="0"/>
              <a:t>Educate patient on diet and emotional connections </a:t>
            </a:r>
          </a:p>
          <a:p>
            <a:pPr lvl="1"/>
            <a:r>
              <a:rPr lang="en-US" dirty="0" smtClean="0"/>
              <a:t>Consider referral for CBT or counseling</a:t>
            </a:r>
            <a:endParaRPr lang="en-US" dirty="0"/>
          </a:p>
        </p:txBody>
      </p:sp>
    </p:spTree>
    <p:extLst>
      <p:ext uri="{BB962C8B-B14F-4D97-AF65-F5344CB8AC3E}">
        <p14:creationId xmlns:p14="http://schemas.microsoft.com/office/powerpoint/2010/main" val="885037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2: Part A (20 minutes)</a:t>
            </a:r>
            <a:endParaRPr lang="en-US" dirty="0"/>
          </a:p>
        </p:txBody>
      </p:sp>
      <p:sp>
        <p:nvSpPr>
          <p:cNvPr id="3" name="Content Placeholder 2"/>
          <p:cNvSpPr>
            <a:spLocks noGrp="1"/>
          </p:cNvSpPr>
          <p:nvPr>
            <p:ph idx="1"/>
          </p:nvPr>
        </p:nvSpPr>
        <p:spPr/>
        <p:txBody>
          <a:bodyPr/>
          <a:lstStyle/>
          <a:p>
            <a:r>
              <a:rPr lang="en-US" dirty="0" smtClean="0"/>
              <a:t>Review your abdominal exam</a:t>
            </a:r>
          </a:p>
          <a:p>
            <a:pPr lvl="1"/>
            <a:r>
              <a:rPr lang="en-US" dirty="0" smtClean="0"/>
              <a:t>Check for Mesenteric </a:t>
            </a:r>
            <a:r>
              <a:rPr lang="en-US" dirty="0" smtClean="0"/>
              <a:t>restriction</a:t>
            </a:r>
          </a:p>
          <a:p>
            <a:r>
              <a:rPr lang="en-US" dirty="0" smtClean="0"/>
              <a:t>Diagnose Chapman’s </a:t>
            </a:r>
            <a:r>
              <a:rPr lang="en-US" dirty="0" smtClean="0"/>
              <a:t>reflexes</a:t>
            </a:r>
          </a:p>
          <a:p>
            <a:r>
              <a:rPr lang="en-US" dirty="0" smtClean="0"/>
              <a:t>Screen T10-</a:t>
            </a:r>
            <a:r>
              <a:rPr lang="en-US" dirty="0" smtClean="0"/>
              <a:t>Sacrum</a:t>
            </a:r>
          </a:p>
          <a:p>
            <a:pPr lvl="1"/>
            <a:r>
              <a:rPr lang="en-US" dirty="0" smtClean="0"/>
              <a:t>Treat with technique of your choice</a:t>
            </a:r>
          </a:p>
          <a:p>
            <a:pPr lvl="1"/>
            <a:r>
              <a:rPr lang="en-US" dirty="0" smtClean="0"/>
              <a:t>Lumbosacral </a:t>
            </a:r>
            <a:r>
              <a:rPr lang="en-US" dirty="0" err="1" smtClean="0"/>
              <a:t>Decompresion</a:t>
            </a:r>
            <a:r>
              <a:rPr lang="en-US" dirty="0" smtClean="0"/>
              <a:t> or Sacral Rocking</a:t>
            </a:r>
          </a:p>
          <a:p>
            <a:pPr lvl="2"/>
            <a:endParaRPr lang="en-US" dirty="0" smtClean="0"/>
          </a:p>
          <a:p>
            <a:pPr marL="457200" lvl="1" indent="0">
              <a:buNone/>
            </a:pPr>
            <a:endParaRPr lang="en-US" dirty="0"/>
          </a:p>
        </p:txBody>
      </p:sp>
    </p:spTree>
    <p:extLst>
      <p:ext uri="{BB962C8B-B14F-4D97-AF65-F5344CB8AC3E}">
        <p14:creationId xmlns:p14="http://schemas.microsoft.com/office/powerpoint/2010/main" val="2348735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a:t>Chapman</a:t>
            </a:r>
            <a:r>
              <a:rPr lang="ja-JP" altLang="en-US"/>
              <a:t>’</a:t>
            </a:r>
            <a:r>
              <a:rPr lang="en-US"/>
              <a:t>s Reflexes</a:t>
            </a:r>
          </a:p>
        </p:txBody>
      </p:sp>
      <p:pic>
        <p:nvPicPr>
          <p:cNvPr id="1033" name="Picture 9" descr="Chapmans"/>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t="8273" b="8273"/>
          <a:stretch>
            <a:fillRect/>
          </a:stretch>
        </p:blipFill>
        <p:spPr/>
      </p:pic>
      <p:sp>
        <p:nvSpPr>
          <p:cNvPr id="1028" name="Rectangle 4"/>
          <p:cNvSpPr>
            <a:spLocks noGrp="1" noChangeArrowheads="1"/>
          </p:cNvSpPr>
          <p:nvPr>
            <p:ph type="body" sz="half" idx="2"/>
          </p:nvPr>
        </p:nvSpPr>
        <p:spPr/>
        <p:txBody>
          <a:bodyPr/>
          <a:lstStyle/>
          <a:p>
            <a:r>
              <a:rPr lang="en-US" sz="2800" dirty="0" smtClean="0"/>
              <a:t>Small Intestine</a:t>
            </a:r>
            <a:endParaRPr lang="en-US" sz="2800" dirty="0"/>
          </a:p>
          <a:p>
            <a:pPr lvl="1"/>
            <a:r>
              <a:rPr lang="en-US" sz="2400" dirty="0" smtClean="0"/>
              <a:t>8-9,9-10, 10-11</a:t>
            </a:r>
          </a:p>
          <a:p>
            <a:r>
              <a:rPr lang="en-US" sz="2600" dirty="0" smtClean="0"/>
              <a:t>Colon</a:t>
            </a:r>
          </a:p>
          <a:p>
            <a:pPr lvl="1"/>
            <a:r>
              <a:rPr lang="en-US" sz="2400" dirty="0" smtClean="0"/>
              <a:t>Anterolateral thigh</a:t>
            </a:r>
            <a:endParaRPr lang="en-US" sz="2400" dirty="0"/>
          </a:p>
          <a:p>
            <a:r>
              <a:rPr lang="en-US" sz="2800" dirty="0"/>
              <a:t>Diagnosis</a:t>
            </a:r>
          </a:p>
          <a:p>
            <a:pPr lvl="1"/>
            <a:r>
              <a:rPr lang="en-US" sz="2400" dirty="0"/>
              <a:t>Feels like a pea sized area of congestion</a:t>
            </a:r>
          </a:p>
          <a:p>
            <a:pPr lvl="1"/>
            <a:r>
              <a:rPr lang="en-US" sz="2400" dirty="0"/>
              <a:t>Usually tender</a:t>
            </a:r>
            <a:endParaRPr lang="en-US" sz="2400" dirty="0"/>
          </a:p>
        </p:txBody>
      </p:sp>
      <p:sp>
        <p:nvSpPr>
          <p:cNvPr id="2" name="Oval 1"/>
          <p:cNvSpPr/>
          <p:nvPr/>
        </p:nvSpPr>
        <p:spPr>
          <a:xfrm>
            <a:off x="2418481" y="3423978"/>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418481" y="3551669"/>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02797" y="3333564"/>
            <a:ext cx="130728" cy="1307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402797" y="4893402"/>
            <a:ext cx="295815" cy="1279382"/>
          </a:xfrm>
          <a:prstGeom prst="line">
            <a:avLst/>
          </a:prstGeom>
          <a:ln w="889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flipH="1">
            <a:off x="2344694" y="4893402"/>
            <a:ext cx="295815" cy="1202598"/>
          </a:xfrm>
          <a:prstGeom prst="line">
            <a:avLst/>
          </a:prstGeom>
          <a:solidFill>
            <a:schemeClr val="accent1"/>
          </a:solidFill>
          <a:ln w="53975"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3696698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Sacral Rocking</a:t>
            </a:r>
          </a:p>
        </p:txBody>
      </p:sp>
      <p:pic>
        <p:nvPicPr>
          <p:cNvPr id="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7954" r="7954"/>
          <a:stretch>
            <a:fillRect/>
          </a:stretch>
        </p:blipFill>
        <p:spPr bwMode="auto">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21508" name="Rectangle 6"/>
          <p:cNvSpPr>
            <a:spLocks noGrp="1" noChangeArrowheads="1"/>
          </p:cNvSpPr>
          <p:nvPr>
            <p:ph type="body" sz="half" idx="2"/>
          </p:nvPr>
        </p:nvSpPr>
        <p:spPr/>
        <p:txBody>
          <a:bodyPr/>
          <a:lstStyle/>
          <a:p>
            <a:pPr eaLnBrk="1" hangingPunct="1"/>
            <a:r>
              <a:rPr lang="en-US" sz="2400" dirty="0" smtClean="0"/>
              <a:t>Place the fingertips of one hand at the ILA of the sacrum</a:t>
            </a:r>
          </a:p>
          <a:p>
            <a:pPr eaLnBrk="1" hangingPunct="1"/>
            <a:r>
              <a:rPr lang="en-US" sz="2400" dirty="0" smtClean="0"/>
              <a:t>Place the fingertips of the other hand at the </a:t>
            </a:r>
            <a:r>
              <a:rPr lang="en-US" sz="2400" dirty="0" err="1" smtClean="0"/>
              <a:t>ipsilateral</a:t>
            </a:r>
            <a:r>
              <a:rPr lang="en-US" sz="2400" dirty="0" smtClean="0"/>
              <a:t> sacral base</a:t>
            </a:r>
          </a:p>
          <a:p>
            <a:pPr eaLnBrk="1" hangingPunct="1"/>
            <a:r>
              <a:rPr lang="en-US" sz="2400" dirty="0" smtClean="0"/>
              <a:t>Exert alternate pressure in an anterior direction with fingertips </a:t>
            </a:r>
          </a:p>
          <a:p>
            <a:pPr eaLnBrk="1" hangingPunct="1"/>
            <a:r>
              <a:rPr lang="en-US" sz="2400" dirty="0" smtClean="0"/>
              <a:t>S2-4 supply </a:t>
            </a:r>
            <a:r>
              <a:rPr lang="en-US" sz="2400" dirty="0" err="1" smtClean="0"/>
              <a:t>parasympathetics</a:t>
            </a:r>
            <a:r>
              <a:rPr lang="en-US" sz="2400" dirty="0" smtClean="0"/>
              <a:t> to the distal colon</a:t>
            </a:r>
          </a:p>
        </p:txBody>
      </p:sp>
      <p:sp>
        <p:nvSpPr>
          <p:cNvPr id="3" name="Multiply 2"/>
          <p:cNvSpPr/>
          <p:nvPr/>
        </p:nvSpPr>
        <p:spPr>
          <a:xfrm>
            <a:off x="3548348" y="2343977"/>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3401939" y="4420122"/>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475366" y="3417910"/>
            <a:ext cx="2801327" cy="18678"/>
          </a:xfrm>
          <a:prstGeom prst="line">
            <a:avLst/>
          </a:prstGeom>
          <a:ln w="127000"/>
        </p:spPr>
        <p:style>
          <a:lnRef idx="2">
            <a:schemeClr val="accent1"/>
          </a:lnRef>
          <a:fillRef idx="0">
            <a:schemeClr val="accent1"/>
          </a:fillRef>
          <a:effectRef idx="1">
            <a:schemeClr val="accent1"/>
          </a:effectRef>
          <a:fontRef idx="minor">
            <a:schemeClr val="tx1"/>
          </a:fontRef>
        </p:style>
      </p:cxnSp>
      <p:sp>
        <p:nvSpPr>
          <p:cNvPr id="11" name="Multiply 10"/>
          <p:cNvSpPr/>
          <p:nvPr/>
        </p:nvSpPr>
        <p:spPr>
          <a:xfrm>
            <a:off x="1475366" y="2496377"/>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1774174" y="4420122"/>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81696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2: Part B (30 minutes)</a:t>
            </a:r>
            <a:endParaRPr lang="en-US" dirty="0"/>
          </a:p>
        </p:txBody>
      </p:sp>
      <p:sp>
        <p:nvSpPr>
          <p:cNvPr id="3" name="Content Placeholder 2"/>
          <p:cNvSpPr>
            <a:spLocks noGrp="1"/>
          </p:cNvSpPr>
          <p:nvPr>
            <p:ph idx="1"/>
          </p:nvPr>
        </p:nvSpPr>
        <p:spPr/>
        <p:txBody>
          <a:bodyPr/>
          <a:lstStyle/>
          <a:p>
            <a:r>
              <a:rPr lang="en-US" dirty="0"/>
              <a:t>Treat Chapman’s reflexes</a:t>
            </a:r>
          </a:p>
          <a:p>
            <a:pPr lvl="1"/>
            <a:r>
              <a:rPr lang="en-US" dirty="0"/>
              <a:t>Small and large intestine</a:t>
            </a:r>
          </a:p>
          <a:p>
            <a:r>
              <a:rPr lang="en-US" dirty="0"/>
              <a:t>Treat Diaphragm and Thoracic Inlet</a:t>
            </a:r>
          </a:p>
          <a:p>
            <a:r>
              <a:rPr lang="en-US" dirty="0" smtClean="0"/>
              <a:t>Mesenteric Release</a:t>
            </a:r>
            <a:endParaRPr lang="en-US" dirty="0"/>
          </a:p>
        </p:txBody>
      </p:sp>
    </p:spTree>
    <p:extLst>
      <p:ext uri="{BB962C8B-B14F-4D97-AF65-F5344CB8AC3E}">
        <p14:creationId xmlns:p14="http://schemas.microsoft.com/office/powerpoint/2010/main" val="323484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lstStyle/>
          <a:p>
            <a:r>
              <a:rPr lang="en-US" dirty="0" smtClean="0"/>
              <a:t>Sympathetic nervous system stimulation leads to which of the following actions in the intestines?</a:t>
            </a:r>
          </a:p>
          <a:p>
            <a:pPr marL="971550" lvl="1" indent="-514350">
              <a:buAutoNum type="alphaUcPeriod"/>
            </a:pPr>
            <a:r>
              <a:rPr lang="en-US" dirty="0" smtClean="0"/>
              <a:t>Vasodilation</a:t>
            </a:r>
          </a:p>
          <a:p>
            <a:pPr marL="971550" lvl="1" indent="-514350">
              <a:buAutoNum type="alphaUcPeriod"/>
            </a:pPr>
            <a:r>
              <a:rPr lang="en-US" dirty="0" smtClean="0"/>
              <a:t>Relaxation of sphincters</a:t>
            </a:r>
          </a:p>
          <a:p>
            <a:pPr marL="971550" lvl="1" indent="-514350">
              <a:buAutoNum type="alphaUcPeriod"/>
            </a:pPr>
            <a:r>
              <a:rPr lang="en-US" dirty="0" smtClean="0"/>
              <a:t>Diarrhea</a:t>
            </a:r>
          </a:p>
          <a:p>
            <a:pPr marL="971550" lvl="1" indent="-514350">
              <a:buAutoNum type="alphaUcPeriod"/>
            </a:pPr>
            <a:r>
              <a:rPr lang="en-US" dirty="0" smtClean="0"/>
              <a:t>Decreased </a:t>
            </a:r>
            <a:r>
              <a:rPr lang="en-US" dirty="0" err="1" smtClean="0"/>
              <a:t>persistalsis</a:t>
            </a:r>
            <a:endParaRPr lang="en-US" dirty="0" smtClean="0"/>
          </a:p>
          <a:p>
            <a:pPr marL="971550" lvl="1" indent="-514350">
              <a:buAutoNum type="alphaUcPeriod"/>
            </a:pPr>
            <a:endParaRPr lang="en-US" dirty="0"/>
          </a:p>
        </p:txBody>
      </p:sp>
    </p:spTree>
    <p:extLst>
      <p:ext uri="{BB962C8B-B14F-4D97-AF65-F5344CB8AC3E}">
        <p14:creationId xmlns:p14="http://schemas.microsoft.com/office/powerpoint/2010/main" val="215646653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349444" y="3293384"/>
            <a:ext cx="4108756" cy="2525021"/>
          </a:xfrm>
        </p:spPr>
        <p:txBody>
          <a:bodyPr/>
          <a:lstStyle/>
          <a:p>
            <a:pPr algn="ctr"/>
            <a:r>
              <a:rPr lang="en-US" dirty="0" smtClean="0"/>
              <a:t>Respiratory/Circulatory</a:t>
            </a:r>
            <a:br>
              <a:rPr lang="en-US" dirty="0" smtClean="0"/>
            </a:br>
            <a:r>
              <a:rPr lang="en-US" dirty="0" smtClean="0"/>
              <a:t>Approach:</a:t>
            </a:r>
            <a:br>
              <a:rPr lang="en-US" dirty="0" smtClean="0"/>
            </a:br>
            <a:r>
              <a:rPr lang="en-US" sz="3600" dirty="0" smtClean="0"/>
              <a:t>Clearing Inflammation</a:t>
            </a:r>
            <a:endParaRPr lang="en-US" dirty="0"/>
          </a:p>
        </p:txBody>
      </p:sp>
    </p:spTree>
    <p:extLst>
      <p:ext uri="{BB962C8B-B14F-4D97-AF65-F5344CB8AC3E}">
        <p14:creationId xmlns:p14="http://schemas.microsoft.com/office/powerpoint/2010/main" val="3217171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Lymphatic Drainage</a:t>
            </a:r>
            <a:endParaRPr lang="en-US" dirty="0"/>
          </a:p>
        </p:txBody>
      </p:sp>
      <p:pic>
        <p:nvPicPr>
          <p:cNvPr id="4" name="Picture 3"/>
          <p:cNvPicPr>
            <a:picLocks noChangeAspect="1"/>
          </p:cNvPicPr>
          <p:nvPr/>
        </p:nvPicPr>
        <p:blipFill>
          <a:blip r:embed="rId2"/>
          <a:stretch>
            <a:fillRect/>
          </a:stretch>
        </p:blipFill>
        <p:spPr>
          <a:xfrm>
            <a:off x="1699472" y="1475490"/>
            <a:ext cx="5780073" cy="5145543"/>
          </a:xfrm>
          <a:prstGeom prst="rect">
            <a:avLst/>
          </a:prstGeom>
        </p:spPr>
      </p:pic>
    </p:spTree>
    <p:extLst>
      <p:ext uri="{BB962C8B-B14F-4D97-AF65-F5344CB8AC3E}">
        <p14:creationId xmlns:p14="http://schemas.microsoft.com/office/powerpoint/2010/main" val="2764971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67" y="0"/>
            <a:ext cx="7525265" cy="6858000"/>
          </a:xfrm>
          <a:prstGeom prst="rect">
            <a:avLst/>
          </a:prstGeom>
        </p:spPr>
      </p:pic>
      <p:cxnSp>
        <p:nvCxnSpPr>
          <p:cNvPr id="6" name="Straight Arrow Connector 5"/>
          <p:cNvCxnSpPr/>
          <p:nvPr/>
        </p:nvCxnSpPr>
        <p:spPr>
          <a:xfrm flipH="1">
            <a:off x="5219808" y="635022"/>
            <a:ext cx="1232583" cy="336188"/>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6536431" y="410896"/>
            <a:ext cx="1798201" cy="803116"/>
          </a:xfrm>
          <a:prstGeom prst="roundRect">
            <a:avLst/>
          </a:prstGeom>
          <a:solidFill>
            <a:schemeClr val="accent1">
              <a:alpha val="4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536431" y="635022"/>
            <a:ext cx="1798201" cy="369332"/>
          </a:xfrm>
          <a:prstGeom prst="rect">
            <a:avLst/>
          </a:prstGeom>
          <a:noFill/>
        </p:spPr>
        <p:txBody>
          <a:bodyPr wrap="square" rtlCol="0">
            <a:spAutoFit/>
          </a:bodyPr>
          <a:lstStyle/>
          <a:p>
            <a:pPr algn="ctr"/>
            <a:r>
              <a:rPr lang="en-US" b="1" dirty="0" smtClean="0">
                <a:solidFill>
                  <a:schemeClr val="bg2"/>
                </a:solidFill>
              </a:rPr>
              <a:t>Thoracic Duct</a:t>
            </a:r>
            <a:endParaRPr lang="en-US" b="1" dirty="0">
              <a:solidFill>
                <a:schemeClr val="bg2"/>
              </a:solidFill>
            </a:endParaRPr>
          </a:p>
        </p:txBody>
      </p:sp>
    </p:spTree>
    <p:extLst>
      <p:ext uri="{BB962C8B-B14F-4D97-AF65-F5344CB8AC3E}">
        <p14:creationId xmlns:p14="http://schemas.microsoft.com/office/powerpoint/2010/main" val="1875694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Thoracic Inlet- </a:t>
            </a:r>
            <a:r>
              <a:rPr lang="en-US" dirty="0" err="1" smtClean="0"/>
              <a:t>Myofascial</a:t>
            </a:r>
            <a:r>
              <a:rPr lang="en-US" dirty="0" smtClean="0"/>
              <a:t> Release</a:t>
            </a:r>
            <a:endParaRPr lang="en-US" dirty="0"/>
          </a:p>
        </p:txBody>
      </p:sp>
      <p:pic>
        <p:nvPicPr>
          <p:cNvPr id="7" name="Content Placeholder 6" descr="Thoracic Outlet MFR.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spTree>
    <p:extLst>
      <p:ext uri="{BB962C8B-B14F-4D97-AF65-F5344CB8AC3E}">
        <p14:creationId xmlns:p14="http://schemas.microsoft.com/office/powerpoint/2010/main" val="1468816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Diaphragm- </a:t>
            </a:r>
            <a:r>
              <a:rPr lang="en-US" dirty="0" err="1" smtClean="0"/>
              <a:t>Myofascial</a:t>
            </a:r>
            <a:r>
              <a:rPr lang="en-US" dirty="0" smtClean="0"/>
              <a:t> Release</a:t>
            </a:r>
            <a:endParaRPr lang="en-US" dirty="0"/>
          </a:p>
        </p:txBody>
      </p:sp>
      <p:pic>
        <p:nvPicPr>
          <p:cNvPr id="4" name="Content Placeholder 3" descr="diaphragm MFR.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4879" t="247" r="22675" b="22887"/>
          <a:stretch/>
        </p:blipFill>
        <p:spPr>
          <a:xfrm>
            <a:off x="1635192" y="1601930"/>
            <a:ext cx="5860128" cy="4831068"/>
          </a:xfrm>
        </p:spPr>
      </p:pic>
    </p:spTree>
    <p:extLst>
      <p:ext uri="{BB962C8B-B14F-4D97-AF65-F5344CB8AC3E}">
        <p14:creationId xmlns:p14="http://schemas.microsoft.com/office/powerpoint/2010/main" val="379168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eaLnBrk="1" hangingPunct="1"/>
            <a:r>
              <a:rPr lang="en-US" sz="4000" smtClean="0"/>
              <a:t>Mesenteric attachments</a:t>
            </a:r>
          </a:p>
        </p:txBody>
      </p:sp>
      <p:pic>
        <p:nvPicPr>
          <p:cNvPr id="29699" name="Picture 4" descr="FF8017B"/>
          <p:cNvPicPr>
            <a:picLocks noChangeAspect="1" noChangeArrowheads="1"/>
          </p:cNvPicPr>
          <p:nvPr/>
        </p:nvPicPr>
        <p:blipFill>
          <a:blip r:embed="rId2">
            <a:extLst>
              <a:ext uri="{28A0092B-C50C-407E-A947-70E740481C1C}">
                <a14:useLocalDpi xmlns:a14="http://schemas.microsoft.com/office/drawing/2010/main" val="0"/>
              </a:ext>
            </a:extLst>
          </a:blip>
          <a:srcRect l="5392" r="2696"/>
          <a:stretch>
            <a:fillRect/>
          </a:stretch>
        </p:blipFill>
        <p:spPr bwMode="auto">
          <a:xfrm>
            <a:off x="609600" y="1524000"/>
            <a:ext cx="44640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mesentery"/>
          <p:cNvPicPr>
            <a:picLocks noChangeAspect="1" noChangeArrowheads="1"/>
          </p:cNvPicPr>
          <p:nvPr/>
        </p:nvPicPr>
        <p:blipFill>
          <a:blip r:embed="rId3">
            <a:extLst>
              <a:ext uri="{28A0092B-C50C-407E-A947-70E740481C1C}">
                <a14:useLocalDpi xmlns:a14="http://schemas.microsoft.com/office/drawing/2010/main" val="0"/>
              </a:ext>
            </a:extLst>
          </a:blip>
          <a:srcRect l="8867" t="6812" r="8867" b="6812"/>
          <a:stretch>
            <a:fillRect/>
          </a:stretch>
        </p:blipFill>
        <p:spPr bwMode="auto">
          <a:xfrm>
            <a:off x="5257800" y="1905000"/>
            <a:ext cx="3602038"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67552" y="6303523"/>
            <a:ext cx="5182455" cy="369332"/>
          </a:xfrm>
          <a:prstGeom prst="rect">
            <a:avLst/>
          </a:prstGeom>
          <a:noFill/>
        </p:spPr>
        <p:txBody>
          <a:bodyPr wrap="square" rtlCol="0">
            <a:spAutoFit/>
          </a:bodyPr>
          <a:lstStyle/>
          <a:p>
            <a:pPr algn="ctr"/>
            <a:r>
              <a:rPr lang="en-US" dirty="0" smtClean="0"/>
              <a:t>Foundations of Osteopathic Medicine. 3</a:t>
            </a:r>
            <a:r>
              <a:rPr lang="en-US" baseline="30000" dirty="0" smtClean="0"/>
              <a:t>rd</a:t>
            </a:r>
            <a:r>
              <a:rPr lang="en-US" dirty="0" smtClean="0"/>
              <a:t> ed.</a:t>
            </a:r>
            <a:endParaRPr lang="en-US" dirty="0"/>
          </a:p>
        </p:txBody>
      </p:sp>
      <p:sp>
        <p:nvSpPr>
          <p:cNvPr id="2" name="TextBox 1"/>
          <p:cNvSpPr txBox="1"/>
          <p:nvPr/>
        </p:nvSpPr>
        <p:spPr>
          <a:xfrm>
            <a:off x="6817594" y="5478100"/>
            <a:ext cx="1092749" cy="338554"/>
          </a:xfrm>
          <a:prstGeom prst="rect">
            <a:avLst/>
          </a:prstGeom>
          <a:noFill/>
        </p:spPr>
        <p:txBody>
          <a:bodyPr wrap="square" rtlCol="0">
            <a:spAutoFit/>
          </a:bodyPr>
          <a:lstStyle/>
          <a:p>
            <a:r>
              <a:rPr lang="en-US" sz="1600" dirty="0" smtClean="0">
                <a:solidFill>
                  <a:srgbClr val="161616"/>
                </a:solidFill>
              </a:rPr>
              <a:t>Netter</a:t>
            </a:r>
            <a:endParaRPr lang="en-US" sz="1600" dirty="0">
              <a:solidFill>
                <a:srgbClr val="161616"/>
              </a:solidFill>
            </a:endParaRPr>
          </a:p>
        </p:txBody>
      </p:sp>
    </p:spTree>
    <p:extLst>
      <p:ext uri="{BB962C8B-B14F-4D97-AF65-F5344CB8AC3E}">
        <p14:creationId xmlns:p14="http://schemas.microsoft.com/office/powerpoint/2010/main" val="4651398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29" y="877823"/>
            <a:ext cx="9121766" cy="5108189"/>
          </a:xfrm>
          <a:prstGeom prst="rect">
            <a:avLst/>
          </a:prstGeom>
        </p:spPr>
      </p:pic>
      <p:cxnSp>
        <p:nvCxnSpPr>
          <p:cNvPr id="4" name="Straight Connector 3"/>
          <p:cNvCxnSpPr/>
          <p:nvPr/>
        </p:nvCxnSpPr>
        <p:spPr>
          <a:xfrm flipV="1">
            <a:off x="5285171" y="4557214"/>
            <a:ext cx="1307286" cy="1120626"/>
          </a:xfrm>
          <a:prstGeom prst="line">
            <a:avLst/>
          </a:prstGeom>
          <a:ln w="1270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9924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Mesenteric Lift-Small Intestine</a:t>
            </a:r>
            <a:endParaRPr lang="en-US" dirty="0"/>
          </a:p>
        </p:txBody>
      </p:sp>
      <p:pic>
        <p:nvPicPr>
          <p:cNvPr id="4" name="Content Placeholder 3" descr="mesenteric lift.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cxnSp>
        <p:nvCxnSpPr>
          <p:cNvPr id="6" name="Straight Arrow Connector 5"/>
          <p:cNvCxnSpPr/>
          <p:nvPr/>
        </p:nvCxnSpPr>
        <p:spPr bwMode="auto">
          <a:xfrm flipH="1" flipV="1">
            <a:off x="5743923" y="3071057"/>
            <a:ext cx="1535585" cy="1394424"/>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154076735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29" y="877823"/>
            <a:ext cx="9121766" cy="5108189"/>
          </a:xfrm>
          <a:prstGeom prst="rect">
            <a:avLst/>
          </a:prstGeom>
        </p:spPr>
      </p:pic>
      <p:cxnSp>
        <p:nvCxnSpPr>
          <p:cNvPr id="4" name="Straight Connector 3"/>
          <p:cNvCxnSpPr/>
          <p:nvPr/>
        </p:nvCxnSpPr>
        <p:spPr>
          <a:xfrm flipV="1">
            <a:off x="2922715" y="3016353"/>
            <a:ext cx="0" cy="2007789"/>
          </a:xfrm>
          <a:prstGeom prst="line">
            <a:avLst/>
          </a:prstGeom>
          <a:ln w="1270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545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Mesenteric Lift-Ascending Colon</a:t>
            </a:r>
            <a:endParaRPr lang="en-US" dirty="0"/>
          </a:p>
        </p:txBody>
      </p:sp>
      <p:cxnSp>
        <p:nvCxnSpPr>
          <p:cNvPr id="6" name="Straight Arrow Connector 5"/>
          <p:cNvCxnSpPr/>
          <p:nvPr/>
        </p:nvCxnSpPr>
        <p:spPr bwMode="auto">
          <a:xfrm flipH="1" flipV="1">
            <a:off x="5743923" y="3071057"/>
            <a:ext cx="1535585" cy="1394424"/>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pic>
        <p:nvPicPr>
          <p:cNvPr id="5" name="Content Placeholder 4" descr="ascending colon.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cxnSp>
        <p:nvCxnSpPr>
          <p:cNvPr id="7" name="Straight Arrow Connector 6"/>
          <p:cNvCxnSpPr/>
          <p:nvPr/>
        </p:nvCxnSpPr>
        <p:spPr bwMode="auto">
          <a:xfrm flipV="1">
            <a:off x="4341143" y="3411362"/>
            <a:ext cx="1555181" cy="149403"/>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41583979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lstStyle/>
          <a:p>
            <a:r>
              <a:rPr lang="en-US" dirty="0" smtClean="0"/>
              <a:t>Which of the following is a correct ICD-10 code for somatic dysfunction?</a:t>
            </a:r>
          </a:p>
          <a:p>
            <a:pPr marL="971550" lvl="1" indent="-514350">
              <a:buAutoNum type="alphaUcPeriod"/>
            </a:pPr>
            <a:r>
              <a:rPr lang="en-US" dirty="0" smtClean="0"/>
              <a:t>98927</a:t>
            </a:r>
          </a:p>
          <a:p>
            <a:pPr marL="971550" lvl="1" indent="-514350">
              <a:buAutoNum type="alphaUcPeriod"/>
            </a:pPr>
            <a:r>
              <a:rPr lang="en-US" dirty="0" smtClean="0"/>
              <a:t>789.3</a:t>
            </a:r>
          </a:p>
          <a:p>
            <a:pPr marL="971550" lvl="1" indent="-514350">
              <a:buAutoNum type="alphaUcPeriod"/>
            </a:pPr>
            <a:r>
              <a:rPr lang="en-US" dirty="0" smtClean="0"/>
              <a:t>M99.2</a:t>
            </a:r>
          </a:p>
          <a:p>
            <a:pPr marL="971550" lvl="1" indent="-514350">
              <a:buAutoNum type="alphaUcPeriod"/>
            </a:pPr>
            <a:r>
              <a:rPr lang="en-US" dirty="0" smtClean="0"/>
              <a:t>25 modifier</a:t>
            </a:r>
          </a:p>
          <a:p>
            <a:pPr marL="971550" lvl="1" indent="-514350">
              <a:buAutoNum type="alphaUcPeriod"/>
            </a:pPr>
            <a:r>
              <a:rPr lang="en-US" dirty="0" smtClean="0"/>
              <a:t>99213</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21616783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29" y="877823"/>
            <a:ext cx="9121766" cy="5108189"/>
          </a:xfrm>
          <a:prstGeom prst="rect">
            <a:avLst/>
          </a:prstGeom>
        </p:spPr>
      </p:pic>
      <p:cxnSp>
        <p:nvCxnSpPr>
          <p:cNvPr id="4" name="Straight Connector 3"/>
          <p:cNvCxnSpPr/>
          <p:nvPr/>
        </p:nvCxnSpPr>
        <p:spPr>
          <a:xfrm flipV="1">
            <a:off x="6387027" y="2913629"/>
            <a:ext cx="205430" cy="2287945"/>
          </a:xfrm>
          <a:prstGeom prst="line">
            <a:avLst/>
          </a:prstGeom>
          <a:ln w="1270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5838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Mesenteric Lift-Descending Colon</a:t>
            </a:r>
            <a:endParaRPr lang="en-US" dirty="0"/>
          </a:p>
        </p:txBody>
      </p:sp>
      <p:cxnSp>
        <p:nvCxnSpPr>
          <p:cNvPr id="6" name="Straight Arrow Connector 5"/>
          <p:cNvCxnSpPr/>
          <p:nvPr/>
        </p:nvCxnSpPr>
        <p:spPr bwMode="auto">
          <a:xfrm flipH="1" flipV="1">
            <a:off x="5743923" y="3071057"/>
            <a:ext cx="1535585" cy="1394424"/>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cxnSp>
        <p:nvCxnSpPr>
          <p:cNvPr id="7" name="Straight Arrow Connector 6"/>
          <p:cNvCxnSpPr/>
          <p:nvPr/>
        </p:nvCxnSpPr>
        <p:spPr bwMode="auto">
          <a:xfrm flipV="1">
            <a:off x="4341143" y="3411362"/>
            <a:ext cx="1555181" cy="149403"/>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pic>
        <p:nvPicPr>
          <p:cNvPr id="4" name="Content Placeholder 3" descr="descending colon.png"/>
          <p:cNvPicPr>
            <a:picLocks noGrp="1" noChangeAspect="1"/>
          </p:cNvPicPr>
          <p:nvPr>
            <p:ph idx="1"/>
          </p:nvPr>
        </p:nvPicPr>
        <p:blipFill>
          <a:blip r:embed="rId2">
            <a:extLst>
              <a:ext uri="{28A0092B-C50C-407E-A947-70E740481C1C}">
                <a14:useLocalDpi xmlns:a14="http://schemas.microsoft.com/office/drawing/2010/main" val="0"/>
              </a:ext>
            </a:extLst>
          </a:blip>
          <a:srcRect t="1812" b="1812"/>
          <a:stretch>
            <a:fillRect/>
          </a:stretch>
        </p:blipFill>
        <p:spPr/>
      </p:pic>
      <p:cxnSp>
        <p:nvCxnSpPr>
          <p:cNvPr id="8" name="Straight Arrow Connector 7"/>
          <p:cNvCxnSpPr/>
          <p:nvPr/>
        </p:nvCxnSpPr>
        <p:spPr bwMode="auto">
          <a:xfrm flipH="1" flipV="1">
            <a:off x="5896324" y="3851270"/>
            <a:ext cx="1590696" cy="124503"/>
          </a:xfrm>
          <a:prstGeom prst="straightConnector1">
            <a:avLst/>
          </a:prstGeom>
          <a:solidFill>
            <a:schemeClr val="accent1"/>
          </a:solidFill>
          <a:ln w="6350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400355720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eaLnBrk="1" hangingPunct="1"/>
            <a:r>
              <a:rPr lang="en-US" sz="4000" smtClean="0"/>
              <a:t>Mesenteric attachments</a:t>
            </a:r>
          </a:p>
        </p:txBody>
      </p:sp>
      <p:pic>
        <p:nvPicPr>
          <p:cNvPr id="29699" name="Picture 4" descr="FF8017B"/>
          <p:cNvPicPr>
            <a:picLocks noChangeAspect="1" noChangeArrowheads="1"/>
          </p:cNvPicPr>
          <p:nvPr/>
        </p:nvPicPr>
        <p:blipFill>
          <a:blip r:embed="rId3">
            <a:extLst>
              <a:ext uri="{28A0092B-C50C-407E-A947-70E740481C1C}">
                <a14:useLocalDpi xmlns:a14="http://schemas.microsoft.com/office/drawing/2010/main" val="0"/>
              </a:ext>
            </a:extLst>
          </a:blip>
          <a:srcRect l="5392" r="2696"/>
          <a:stretch>
            <a:fillRect/>
          </a:stretch>
        </p:blipFill>
        <p:spPr bwMode="auto">
          <a:xfrm>
            <a:off x="609600" y="1524000"/>
            <a:ext cx="44640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mesentery"/>
          <p:cNvPicPr>
            <a:picLocks noChangeAspect="1" noChangeArrowheads="1"/>
          </p:cNvPicPr>
          <p:nvPr/>
        </p:nvPicPr>
        <p:blipFill>
          <a:blip r:embed="rId4">
            <a:extLst>
              <a:ext uri="{28A0092B-C50C-407E-A947-70E740481C1C}">
                <a14:useLocalDpi xmlns:a14="http://schemas.microsoft.com/office/drawing/2010/main" val="0"/>
              </a:ext>
            </a:extLst>
          </a:blip>
          <a:srcRect l="8867" t="6812" r="8867" b="6812"/>
          <a:stretch>
            <a:fillRect/>
          </a:stretch>
        </p:blipFill>
        <p:spPr bwMode="auto">
          <a:xfrm>
            <a:off x="5257800" y="1905000"/>
            <a:ext cx="3602038"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67552" y="6303523"/>
            <a:ext cx="5182455" cy="369332"/>
          </a:xfrm>
          <a:prstGeom prst="rect">
            <a:avLst/>
          </a:prstGeom>
          <a:noFill/>
        </p:spPr>
        <p:txBody>
          <a:bodyPr wrap="square" rtlCol="0">
            <a:spAutoFit/>
          </a:bodyPr>
          <a:lstStyle/>
          <a:p>
            <a:pPr algn="ctr"/>
            <a:r>
              <a:rPr lang="en-US" dirty="0" smtClean="0"/>
              <a:t>Foundations of Osteopathic Medicine. 3</a:t>
            </a:r>
            <a:r>
              <a:rPr lang="en-US" baseline="30000" dirty="0" smtClean="0"/>
              <a:t>rd</a:t>
            </a:r>
            <a:r>
              <a:rPr lang="en-US" dirty="0" smtClean="0"/>
              <a:t> ed. </a:t>
            </a:r>
            <a:endParaRPr lang="en-US" dirty="0"/>
          </a:p>
        </p:txBody>
      </p:sp>
      <p:sp>
        <p:nvSpPr>
          <p:cNvPr id="7" name="TextBox 6"/>
          <p:cNvSpPr txBox="1"/>
          <p:nvPr/>
        </p:nvSpPr>
        <p:spPr>
          <a:xfrm>
            <a:off x="6817594" y="5478100"/>
            <a:ext cx="1092749" cy="338554"/>
          </a:xfrm>
          <a:prstGeom prst="rect">
            <a:avLst/>
          </a:prstGeom>
          <a:noFill/>
        </p:spPr>
        <p:txBody>
          <a:bodyPr wrap="square" rtlCol="0">
            <a:spAutoFit/>
          </a:bodyPr>
          <a:lstStyle/>
          <a:p>
            <a:r>
              <a:rPr lang="en-US" sz="1600" dirty="0" smtClean="0">
                <a:solidFill>
                  <a:srgbClr val="161616"/>
                </a:solidFill>
              </a:rPr>
              <a:t>Netter</a:t>
            </a:r>
            <a:endParaRPr lang="en-US" sz="1600" dirty="0">
              <a:solidFill>
                <a:srgbClr val="161616"/>
              </a:solidFill>
            </a:endParaRPr>
          </a:p>
        </p:txBody>
      </p:sp>
    </p:spTree>
    <p:extLst>
      <p:ext uri="{BB962C8B-B14F-4D97-AF65-F5344CB8AC3E}">
        <p14:creationId xmlns:p14="http://schemas.microsoft.com/office/powerpoint/2010/main" val="29363946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tips</a:t>
            </a:r>
            <a:endParaRPr lang="en-US" dirty="0"/>
          </a:p>
        </p:txBody>
      </p:sp>
      <p:sp>
        <p:nvSpPr>
          <p:cNvPr id="3" name="Content Placeholder 2"/>
          <p:cNvSpPr>
            <a:spLocks noGrp="1"/>
          </p:cNvSpPr>
          <p:nvPr>
            <p:ph idx="1"/>
          </p:nvPr>
        </p:nvSpPr>
        <p:spPr/>
        <p:txBody>
          <a:bodyPr/>
          <a:lstStyle/>
          <a:p>
            <a:r>
              <a:rPr lang="en-US" sz="2800" dirty="0" smtClean="0"/>
              <a:t>Use the ulnar side of your hand to contact the abdomen</a:t>
            </a:r>
          </a:p>
          <a:p>
            <a:pPr lvl="1"/>
            <a:r>
              <a:rPr lang="en-US" sz="2400" dirty="0" smtClean="0"/>
              <a:t>Don’t poke or press too quickly</a:t>
            </a:r>
          </a:p>
          <a:p>
            <a:r>
              <a:rPr lang="en-US" sz="2800" u="sng" dirty="0" smtClean="0"/>
              <a:t>Slowly</a:t>
            </a:r>
            <a:r>
              <a:rPr lang="en-US" sz="2800" dirty="0" smtClean="0"/>
              <a:t> let your hands sink down through the abdominal wall to contact the viscera</a:t>
            </a:r>
          </a:p>
          <a:p>
            <a:r>
              <a:rPr lang="en-US" sz="2800" u="sng" dirty="0" smtClean="0"/>
              <a:t>Gently</a:t>
            </a:r>
            <a:r>
              <a:rPr lang="en-US" sz="2800" dirty="0" smtClean="0"/>
              <a:t> move the intestines toward the midline until you just feel a subtle restriction in your hands</a:t>
            </a:r>
          </a:p>
          <a:p>
            <a:r>
              <a:rPr lang="en-US" sz="2800" dirty="0" smtClean="0"/>
              <a:t>Wait for there to be a softening of the restriction and allow the stretch to occur.  </a:t>
            </a:r>
          </a:p>
          <a:p>
            <a:r>
              <a:rPr lang="en-US" sz="2800" dirty="0" smtClean="0"/>
              <a:t>Release tension slowly</a:t>
            </a:r>
            <a:endParaRPr lang="en-US" sz="2800" dirty="0"/>
          </a:p>
        </p:txBody>
      </p:sp>
    </p:spTree>
    <p:extLst>
      <p:ext uri="{BB962C8B-B14F-4D97-AF65-F5344CB8AC3E}">
        <p14:creationId xmlns:p14="http://schemas.microsoft.com/office/powerpoint/2010/main" val="1360750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2: Part B (30 minutes)</a:t>
            </a:r>
            <a:endParaRPr lang="en-US" dirty="0"/>
          </a:p>
        </p:txBody>
      </p:sp>
      <p:sp>
        <p:nvSpPr>
          <p:cNvPr id="3" name="Content Placeholder 2"/>
          <p:cNvSpPr>
            <a:spLocks noGrp="1"/>
          </p:cNvSpPr>
          <p:nvPr>
            <p:ph idx="1"/>
          </p:nvPr>
        </p:nvSpPr>
        <p:spPr/>
        <p:txBody>
          <a:bodyPr/>
          <a:lstStyle/>
          <a:p>
            <a:r>
              <a:rPr lang="en-US" dirty="0"/>
              <a:t>Treat Chapman’s reflexes</a:t>
            </a:r>
          </a:p>
          <a:p>
            <a:pPr lvl="1"/>
            <a:r>
              <a:rPr lang="en-US" dirty="0"/>
              <a:t>Small and large intestine</a:t>
            </a:r>
          </a:p>
          <a:p>
            <a:r>
              <a:rPr lang="en-US" dirty="0"/>
              <a:t>Treat Diaphragm and Thoracic Inlet</a:t>
            </a:r>
          </a:p>
          <a:p>
            <a:r>
              <a:rPr lang="en-US" dirty="0" smtClean="0"/>
              <a:t>Mesenteric Release</a:t>
            </a:r>
            <a:endParaRPr lang="en-US" dirty="0"/>
          </a:p>
        </p:txBody>
      </p:sp>
    </p:spTree>
    <p:extLst>
      <p:ext uri="{BB962C8B-B14F-4D97-AF65-F5344CB8AC3E}">
        <p14:creationId xmlns:p14="http://schemas.microsoft.com/office/powerpoint/2010/main" val="571833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t>2: Part C (20 minutes)</a:t>
            </a:r>
            <a:endParaRPr lang="en-US" dirty="0"/>
          </a:p>
        </p:txBody>
      </p:sp>
      <p:sp>
        <p:nvSpPr>
          <p:cNvPr id="3" name="Content Placeholder 2"/>
          <p:cNvSpPr>
            <a:spLocks noGrp="1"/>
          </p:cNvSpPr>
          <p:nvPr>
            <p:ph idx="1"/>
          </p:nvPr>
        </p:nvSpPr>
        <p:spPr/>
        <p:txBody>
          <a:bodyPr/>
          <a:lstStyle/>
          <a:p>
            <a:r>
              <a:rPr lang="en-US" dirty="0" smtClean="0"/>
              <a:t>Recheck spine</a:t>
            </a:r>
          </a:p>
          <a:p>
            <a:r>
              <a:rPr lang="en-US" dirty="0" smtClean="0"/>
              <a:t>Recheck abdomen for tension in </a:t>
            </a:r>
            <a:r>
              <a:rPr lang="en-US" dirty="0" err="1" smtClean="0"/>
              <a:t>linea</a:t>
            </a:r>
            <a:r>
              <a:rPr lang="en-US" dirty="0" smtClean="0"/>
              <a:t> alba and mesentery</a:t>
            </a:r>
          </a:p>
          <a:p>
            <a:r>
              <a:rPr lang="en-US" dirty="0" smtClean="0"/>
              <a:t>Recheck all Chapman’s Reflexes</a:t>
            </a:r>
          </a:p>
          <a:p>
            <a:endParaRPr lang="en-US" dirty="0"/>
          </a:p>
          <a:p>
            <a:r>
              <a:rPr lang="en-US" dirty="0" smtClean="0"/>
              <a:t>Treat any remaining</a:t>
            </a:r>
            <a:endParaRPr lang="en-US" dirty="0"/>
          </a:p>
        </p:txBody>
      </p:sp>
    </p:spTree>
    <p:extLst>
      <p:ext uri="{BB962C8B-B14F-4D97-AF65-F5344CB8AC3E}">
        <p14:creationId xmlns:p14="http://schemas.microsoft.com/office/powerpoint/2010/main" val="33796570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p:txBody>
          <a:bodyPr/>
          <a:lstStyle/>
          <a:p>
            <a:endParaRPr lang="en-US"/>
          </a:p>
        </p:txBody>
      </p:sp>
      <p:sp>
        <p:nvSpPr>
          <p:cNvPr id="2" name="Title 1"/>
          <p:cNvSpPr>
            <a:spLocks noGrp="1"/>
          </p:cNvSpPr>
          <p:nvPr>
            <p:ph type="ctrTitle" sz="quarter"/>
          </p:nvPr>
        </p:nvSpPr>
        <p:spPr>
          <a:xfrm>
            <a:off x="5528110" y="2494722"/>
            <a:ext cx="3277960" cy="2829339"/>
          </a:xfrm>
        </p:spPr>
        <p:txBody>
          <a:bodyPr/>
          <a:lstStyle/>
          <a:p>
            <a:r>
              <a:rPr lang="en-US" dirty="0" smtClean="0"/>
              <a:t>Neurologic Approach</a:t>
            </a:r>
            <a:endParaRPr lang="en-US" dirty="0"/>
          </a:p>
        </p:txBody>
      </p:sp>
    </p:spTree>
    <p:extLst>
      <p:ext uri="{BB962C8B-B14F-4D97-AF65-F5344CB8AC3E}">
        <p14:creationId xmlns:p14="http://schemas.microsoft.com/office/powerpoint/2010/main" val="2386666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Celiac Ganglion</a:t>
            </a:r>
          </a:p>
        </p:txBody>
      </p:sp>
      <p:pic>
        <p:nvPicPr>
          <p:cNvPr id="133126" name="Picture 6" descr="celiac"/>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l="2243" r="2243"/>
          <a:stretch>
            <a:fillRect/>
          </a:stretch>
        </p:blipFill>
        <p:spPr/>
      </p:pic>
      <p:sp>
        <p:nvSpPr>
          <p:cNvPr id="133124" name="Rectangle 4"/>
          <p:cNvSpPr>
            <a:spLocks noGrp="1" noChangeArrowheads="1"/>
          </p:cNvSpPr>
          <p:nvPr>
            <p:ph type="body" sz="half" idx="2"/>
          </p:nvPr>
        </p:nvSpPr>
        <p:spPr/>
        <p:txBody>
          <a:bodyPr/>
          <a:lstStyle/>
          <a:p>
            <a:r>
              <a:rPr lang="en-US" sz="2800" dirty="0"/>
              <a:t>Inhibition of Ganglia</a:t>
            </a:r>
            <a:r>
              <a:rPr lang="en-US" sz="1800" baseline="30000" dirty="0"/>
              <a:t>6</a:t>
            </a:r>
            <a:endParaRPr lang="en-US" sz="2800" dirty="0"/>
          </a:p>
          <a:p>
            <a:r>
              <a:rPr lang="en-US" sz="2800" dirty="0"/>
              <a:t>Innervation of upper GI--nerve </a:t>
            </a:r>
            <a:r>
              <a:rPr lang="en-US" sz="2800" dirty="0" smtClean="0"/>
              <a:t>roots</a:t>
            </a:r>
            <a:endParaRPr lang="en-US" sz="2800" dirty="0"/>
          </a:p>
          <a:p>
            <a:r>
              <a:rPr lang="en-US" sz="2800" dirty="0"/>
              <a:t>Break the </a:t>
            </a:r>
            <a:r>
              <a:rPr lang="en-US" sz="2800" dirty="0" err="1"/>
              <a:t>hyperexcitation</a:t>
            </a:r>
            <a:endParaRPr lang="en-US" sz="2800" dirty="0"/>
          </a:p>
        </p:txBody>
      </p:sp>
    </p:spTree>
    <p:extLst>
      <p:ext uri="{BB962C8B-B14F-4D97-AF65-F5344CB8AC3E}">
        <p14:creationId xmlns:p14="http://schemas.microsoft.com/office/powerpoint/2010/main" val="18553148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normAutofit/>
          </a:bodyPr>
          <a:lstStyle/>
          <a:p>
            <a:pPr eaLnBrk="1" hangingPunct="1"/>
            <a:r>
              <a:rPr lang="en-US" sz="3600" dirty="0" smtClean="0"/>
              <a:t>Sympathetic Ganglia of the Abdomen</a:t>
            </a:r>
          </a:p>
        </p:txBody>
      </p:sp>
      <p:sp>
        <p:nvSpPr>
          <p:cNvPr id="5" name="Content Placeholder 4"/>
          <p:cNvSpPr>
            <a:spLocks noGrp="1"/>
          </p:cNvSpPr>
          <p:nvPr>
            <p:ph sz="half" idx="1"/>
          </p:nvPr>
        </p:nvSpPr>
        <p:spPr>
          <a:xfrm>
            <a:off x="457200" y="1600200"/>
            <a:ext cx="3886200" cy="4876800"/>
          </a:xfrm>
        </p:spPr>
        <p:txBody>
          <a:bodyPr>
            <a:normAutofit fontScale="92500" lnSpcReduction="10000"/>
          </a:bodyPr>
          <a:lstStyle/>
          <a:p>
            <a:pPr>
              <a:defRPr/>
            </a:pPr>
            <a:r>
              <a:rPr lang="en-US" dirty="0" smtClean="0"/>
              <a:t>Celiac </a:t>
            </a:r>
            <a:r>
              <a:rPr lang="en-US" b="1" dirty="0" smtClean="0"/>
              <a:t>(T5-T9)</a:t>
            </a:r>
          </a:p>
          <a:p>
            <a:pPr lvl="1">
              <a:defRPr/>
            </a:pPr>
            <a:r>
              <a:rPr lang="en-US" dirty="0" smtClean="0"/>
              <a:t>Distal </a:t>
            </a:r>
            <a:r>
              <a:rPr lang="en-US" dirty="0"/>
              <a:t>esophagus, stomach, proximal duodenum, liver, gall bladder, spleen, portions of pancreas</a:t>
            </a:r>
          </a:p>
          <a:p>
            <a:pPr>
              <a:defRPr/>
            </a:pPr>
            <a:r>
              <a:rPr lang="en-US" dirty="0" smtClean="0"/>
              <a:t>Sup. Mesenteric </a:t>
            </a:r>
            <a:r>
              <a:rPr lang="en-US" b="1" dirty="0" smtClean="0"/>
              <a:t>(T10-T11)</a:t>
            </a:r>
            <a:endParaRPr lang="en-US" b="1" dirty="0"/>
          </a:p>
          <a:p>
            <a:pPr lvl="1">
              <a:defRPr/>
            </a:pPr>
            <a:r>
              <a:rPr lang="en-US" dirty="0"/>
              <a:t>Distal duodenum, portions of the pancreas, jejunum, ascending colon, proximal 2/3 of the transverse </a:t>
            </a:r>
            <a:r>
              <a:rPr lang="en-US" dirty="0" smtClean="0"/>
              <a:t>colon</a:t>
            </a:r>
          </a:p>
          <a:p>
            <a:pPr>
              <a:defRPr/>
            </a:pPr>
            <a:r>
              <a:rPr lang="en-US" dirty="0" smtClean="0"/>
              <a:t>Inf</a:t>
            </a:r>
            <a:r>
              <a:rPr lang="en-US" dirty="0"/>
              <a:t>.</a:t>
            </a:r>
            <a:r>
              <a:rPr lang="en-US" dirty="0" smtClean="0"/>
              <a:t> Mesenteric </a:t>
            </a:r>
            <a:r>
              <a:rPr lang="en-US" b="1" dirty="0" smtClean="0"/>
              <a:t>(T12-L2)</a:t>
            </a:r>
            <a:endParaRPr lang="en-US" b="1" dirty="0"/>
          </a:p>
          <a:p>
            <a:pPr lvl="1">
              <a:defRPr/>
            </a:pPr>
            <a:r>
              <a:rPr lang="en-US" dirty="0"/>
              <a:t>Distal 3</a:t>
            </a:r>
            <a:r>
              <a:rPr lang="en-US" baseline="30000" dirty="0"/>
              <a:t>rd</a:t>
            </a:r>
            <a:r>
              <a:rPr lang="en-US" dirty="0"/>
              <a:t> of the transverse colon, descending colon, sigmoid colon, rectum</a:t>
            </a:r>
          </a:p>
          <a:p>
            <a:pPr>
              <a:defRPr/>
            </a:pPr>
            <a:endParaRPr lang="en-US" dirty="0"/>
          </a:p>
        </p:txBody>
      </p:sp>
      <p:pic>
        <p:nvPicPr>
          <p:cNvPr id="15364" name="Content Placeholder 12" descr="F66124-004-f137.jpg"/>
          <p:cNvPicPr>
            <a:picLocks noGrp="1" noChangeAspect="1"/>
          </p:cNvPicPr>
          <p:nvPr>
            <p:ph sz="half" idx="2"/>
          </p:nvPr>
        </p:nvPicPr>
        <p:blipFill>
          <a:blip r:embed="rId3" cstate="print"/>
          <a:srcRect/>
          <a:stretch>
            <a:fillRect/>
          </a:stretch>
        </p:blipFill>
        <p:spPr>
          <a:xfrm>
            <a:off x="4191000" y="1981200"/>
            <a:ext cx="4772596" cy="4114800"/>
          </a:xfrm>
        </p:spPr>
      </p:pic>
    </p:spTree>
    <p:extLst>
      <p:ext uri="{BB962C8B-B14F-4D97-AF65-F5344CB8AC3E}">
        <p14:creationId xmlns:p14="http://schemas.microsoft.com/office/powerpoint/2010/main" val="144670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Sacral Rocking</a:t>
            </a:r>
          </a:p>
        </p:txBody>
      </p:sp>
      <p:pic>
        <p:nvPicPr>
          <p:cNvPr id="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7954" r="7954"/>
          <a:stretch>
            <a:fillRect/>
          </a:stretch>
        </p:blipFill>
        <p:spPr bwMode="auto">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21508" name="Rectangle 6"/>
          <p:cNvSpPr>
            <a:spLocks noGrp="1" noChangeArrowheads="1"/>
          </p:cNvSpPr>
          <p:nvPr>
            <p:ph type="body" sz="half" idx="2"/>
          </p:nvPr>
        </p:nvSpPr>
        <p:spPr/>
        <p:txBody>
          <a:bodyPr/>
          <a:lstStyle/>
          <a:p>
            <a:pPr eaLnBrk="1" hangingPunct="1"/>
            <a:r>
              <a:rPr lang="en-US" sz="2400" dirty="0" smtClean="0"/>
              <a:t>Place the fingertips of one hand at the ILA of the sacrum</a:t>
            </a:r>
          </a:p>
          <a:p>
            <a:pPr eaLnBrk="1" hangingPunct="1"/>
            <a:r>
              <a:rPr lang="en-US" sz="2400" dirty="0" smtClean="0"/>
              <a:t>Place the fingertips of the other hand at the </a:t>
            </a:r>
            <a:r>
              <a:rPr lang="en-US" sz="2400" dirty="0" err="1" smtClean="0"/>
              <a:t>ipsilateral</a:t>
            </a:r>
            <a:r>
              <a:rPr lang="en-US" sz="2400" dirty="0" smtClean="0"/>
              <a:t> sacral base</a:t>
            </a:r>
          </a:p>
          <a:p>
            <a:pPr eaLnBrk="1" hangingPunct="1"/>
            <a:r>
              <a:rPr lang="en-US" sz="2400" dirty="0" smtClean="0"/>
              <a:t>Exert alternate pressure in an anterior direction with fingertips </a:t>
            </a:r>
          </a:p>
          <a:p>
            <a:pPr eaLnBrk="1" hangingPunct="1"/>
            <a:r>
              <a:rPr lang="en-US" sz="2400" dirty="0" smtClean="0"/>
              <a:t>S2-4 supply </a:t>
            </a:r>
            <a:r>
              <a:rPr lang="en-US" sz="2400" dirty="0" err="1" smtClean="0"/>
              <a:t>parasympathetics</a:t>
            </a:r>
            <a:r>
              <a:rPr lang="en-US" sz="2400" dirty="0" smtClean="0"/>
              <a:t> to the distal colon</a:t>
            </a:r>
          </a:p>
        </p:txBody>
      </p:sp>
      <p:sp>
        <p:nvSpPr>
          <p:cNvPr id="3" name="Multiply 2"/>
          <p:cNvSpPr/>
          <p:nvPr/>
        </p:nvSpPr>
        <p:spPr>
          <a:xfrm>
            <a:off x="3548348" y="2343977"/>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3401939" y="4420122"/>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475366" y="3417910"/>
            <a:ext cx="2801327" cy="18678"/>
          </a:xfrm>
          <a:prstGeom prst="line">
            <a:avLst/>
          </a:prstGeom>
          <a:ln w="127000"/>
        </p:spPr>
        <p:style>
          <a:lnRef idx="2">
            <a:schemeClr val="accent1"/>
          </a:lnRef>
          <a:fillRef idx="0">
            <a:schemeClr val="accent1"/>
          </a:fillRef>
          <a:effectRef idx="1">
            <a:schemeClr val="accent1"/>
          </a:effectRef>
          <a:fontRef idx="minor">
            <a:schemeClr val="tx1"/>
          </a:fontRef>
        </p:style>
      </p:cxnSp>
      <p:sp>
        <p:nvSpPr>
          <p:cNvPr id="11" name="Multiply 10"/>
          <p:cNvSpPr/>
          <p:nvPr/>
        </p:nvSpPr>
        <p:spPr>
          <a:xfrm>
            <a:off x="1475366" y="2496377"/>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1774174" y="4420122"/>
            <a:ext cx="597617" cy="560313"/>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8813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normAutofit/>
          </a:bodyPr>
          <a:lstStyle/>
          <a:p>
            <a:r>
              <a:rPr lang="en-US" sz="3200" dirty="0" smtClean="0"/>
              <a:t>How often to you use OMT in your current practice?</a:t>
            </a:r>
          </a:p>
          <a:p>
            <a:pPr marL="349250" lvl="1" indent="0">
              <a:buNone/>
            </a:pPr>
            <a:r>
              <a:rPr lang="en-US" sz="2800" dirty="0" smtClean="0"/>
              <a:t>A.) Always</a:t>
            </a:r>
          </a:p>
          <a:p>
            <a:pPr marL="349250" lvl="1" indent="0">
              <a:buNone/>
            </a:pPr>
            <a:r>
              <a:rPr lang="en-US" sz="2800" dirty="0" smtClean="0"/>
              <a:t>B.)  Often</a:t>
            </a:r>
          </a:p>
          <a:p>
            <a:pPr marL="349250" lvl="1" indent="0">
              <a:buNone/>
            </a:pPr>
            <a:r>
              <a:rPr lang="en-US" sz="2800" dirty="0" smtClean="0"/>
              <a:t>C.)  Occasionally</a:t>
            </a:r>
          </a:p>
          <a:p>
            <a:pPr marL="349250" lvl="1" indent="0">
              <a:buNone/>
            </a:pPr>
            <a:r>
              <a:rPr lang="en-US" sz="2800" dirty="0" smtClean="0"/>
              <a:t>D.) Rarely</a:t>
            </a:r>
          </a:p>
          <a:p>
            <a:pPr marL="349250" lvl="1" indent="0">
              <a:buNone/>
            </a:pPr>
            <a:r>
              <a:rPr lang="en-US" sz="2800" dirty="0" smtClean="0"/>
              <a:t>E.) Never</a:t>
            </a:r>
            <a:endParaRPr lang="en-US" sz="2800" dirty="0"/>
          </a:p>
        </p:txBody>
      </p:sp>
    </p:spTree>
    <p:extLst>
      <p:ext uri="{BB962C8B-B14F-4D97-AF65-F5344CB8AC3E}">
        <p14:creationId xmlns:p14="http://schemas.microsoft.com/office/powerpoint/2010/main" val="104416143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Summary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Assessment</a:t>
            </a:r>
          </a:p>
          <a:p>
            <a:pPr lvl="1"/>
            <a:r>
              <a:rPr lang="en-US" dirty="0" smtClean="0"/>
              <a:t>Abdominal Pain</a:t>
            </a:r>
          </a:p>
          <a:p>
            <a:pPr lvl="1"/>
            <a:r>
              <a:rPr lang="en-US" dirty="0" smtClean="0"/>
              <a:t>IBS</a:t>
            </a:r>
          </a:p>
          <a:p>
            <a:pPr lvl="1"/>
            <a:r>
              <a:rPr lang="en-US" dirty="0" smtClean="0"/>
              <a:t>Somatic Dysfunction Thoracic, </a:t>
            </a:r>
            <a:r>
              <a:rPr lang="en-US" dirty="0" err="1" smtClean="0"/>
              <a:t>Cervicals</a:t>
            </a:r>
            <a:r>
              <a:rPr lang="en-US" dirty="0" smtClean="0"/>
              <a:t>, Abdomen</a:t>
            </a:r>
          </a:p>
          <a:p>
            <a:r>
              <a:rPr lang="en-US" dirty="0" smtClean="0"/>
              <a:t>Plan</a:t>
            </a:r>
          </a:p>
          <a:p>
            <a:pPr lvl="1"/>
            <a:r>
              <a:rPr lang="en-US" dirty="0" smtClean="0"/>
              <a:t>Discussed lifestyle changes with patient</a:t>
            </a:r>
          </a:p>
          <a:p>
            <a:pPr lvl="2"/>
            <a:r>
              <a:rPr lang="en-US" dirty="0" smtClean="0"/>
              <a:t>Increased fiber, avoid dairy and gluten</a:t>
            </a:r>
          </a:p>
          <a:p>
            <a:pPr lvl="1"/>
            <a:r>
              <a:rPr lang="en-US" dirty="0" smtClean="0"/>
              <a:t>Consider CBT if not improving</a:t>
            </a:r>
          </a:p>
          <a:p>
            <a:pPr lvl="1"/>
            <a:r>
              <a:rPr lang="en-US" dirty="0" err="1" smtClean="0"/>
              <a:t>Loperimide</a:t>
            </a:r>
            <a:r>
              <a:rPr lang="en-US" dirty="0" smtClean="0"/>
              <a:t> PRN diarrhea</a:t>
            </a:r>
          </a:p>
          <a:p>
            <a:pPr lvl="1"/>
            <a:r>
              <a:rPr lang="en-US" dirty="0" smtClean="0"/>
              <a:t>Osteopathic Manipulation to 3-4 body regions </a:t>
            </a:r>
          </a:p>
          <a:p>
            <a:pPr lvl="2"/>
            <a:r>
              <a:rPr lang="en-US" dirty="0" smtClean="0"/>
              <a:t>E&amp;M code 99213-25</a:t>
            </a:r>
          </a:p>
          <a:p>
            <a:pPr lvl="2"/>
            <a:r>
              <a:rPr lang="en-US" dirty="0" smtClean="0"/>
              <a:t>CPT code 98926</a:t>
            </a:r>
            <a:endParaRPr lang="en-US" dirty="0"/>
          </a:p>
        </p:txBody>
      </p:sp>
    </p:spTree>
    <p:extLst>
      <p:ext uri="{BB962C8B-B14F-4D97-AF65-F5344CB8AC3E}">
        <p14:creationId xmlns:p14="http://schemas.microsoft.com/office/powerpoint/2010/main" val="828809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management tips</a:t>
            </a:r>
            <a:endParaRPr lang="en-US" dirty="0"/>
          </a:p>
        </p:txBody>
      </p:sp>
      <p:sp>
        <p:nvSpPr>
          <p:cNvPr id="3" name="Content Placeholder 2"/>
          <p:cNvSpPr>
            <a:spLocks noGrp="1"/>
          </p:cNvSpPr>
          <p:nvPr>
            <p:ph idx="1"/>
          </p:nvPr>
        </p:nvSpPr>
        <p:spPr/>
        <p:txBody>
          <a:bodyPr/>
          <a:lstStyle/>
          <a:p>
            <a:r>
              <a:rPr lang="en-US" dirty="0" smtClean="0"/>
              <a:t>Incorporate the mesenteric release and/or </a:t>
            </a:r>
            <a:r>
              <a:rPr lang="en-US" dirty="0" err="1" smtClean="0"/>
              <a:t>linea</a:t>
            </a:r>
            <a:r>
              <a:rPr lang="en-US" dirty="0" smtClean="0"/>
              <a:t> alba release into your abdominal exam</a:t>
            </a:r>
          </a:p>
          <a:p>
            <a:r>
              <a:rPr lang="en-US" dirty="0" smtClean="0"/>
              <a:t>Educate your patient while you are doing other techniques such as </a:t>
            </a:r>
            <a:r>
              <a:rPr lang="en-US" dirty="0" err="1" smtClean="0"/>
              <a:t>paraspinal</a:t>
            </a:r>
            <a:r>
              <a:rPr lang="en-US" dirty="0" smtClean="0"/>
              <a:t> soft tissue or OA/Sacral release</a:t>
            </a:r>
          </a:p>
          <a:p>
            <a:r>
              <a:rPr lang="en-US" dirty="0" smtClean="0"/>
              <a:t>Doing OMT is a win/win!!</a:t>
            </a:r>
          </a:p>
          <a:p>
            <a:pPr lvl="1"/>
            <a:r>
              <a:rPr lang="en-US" dirty="0" smtClean="0"/>
              <a:t>Patients appreciate extra hands-on care</a:t>
            </a:r>
          </a:p>
          <a:p>
            <a:pPr lvl="1"/>
            <a:r>
              <a:rPr lang="en-US" dirty="0" smtClean="0"/>
              <a:t>You get reimbursed for a medical procedure</a:t>
            </a:r>
            <a:endParaRPr lang="en-US" dirty="0"/>
          </a:p>
        </p:txBody>
      </p:sp>
    </p:spTree>
    <p:extLst>
      <p:ext uri="{BB962C8B-B14F-4D97-AF65-F5344CB8AC3E}">
        <p14:creationId xmlns:p14="http://schemas.microsoft.com/office/powerpoint/2010/main" val="1458299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OMM codes</a:t>
            </a:r>
          </a:p>
        </p:txBody>
      </p:sp>
      <p:sp>
        <p:nvSpPr>
          <p:cNvPr id="3" name="Text Placeholder 2"/>
          <p:cNvSpPr>
            <a:spLocks noGrp="1"/>
          </p:cNvSpPr>
          <p:nvPr>
            <p:ph type="body" idx="1"/>
          </p:nvPr>
        </p:nvSpPr>
        <p:spPr/>
        <p:txBody>
          <a:bodyPr/>
          <a:lstStyle/>
          <a:p>
            <a:r>
              <a:rPr lang="en-US" u="sng" dirty="0" smtClean="0"/>
              <a:t>Somatic Dysfunction</a:t>
            </a:r>
            <a:endParaRPr lang="en-US" u="sng" dirty="0"/>
          </a:p>
        </p:txBody>
      </p:sp>
      <p:sp>
        <p:nvSpPr>
          <p:cNvPr id="4" name="Content Placeholder 3"/>
          <p:cNvSpPr>
            <a:spLocks noGrp="1"/>
          </p:cNvSpPr>
          <p:nvPr>
            <p:ph sz="half" idx="2"/>
          </p:nvPr>
        </p:nvSpPr>
        <p:spPr/>
        <p:txBody>
          <a:bodyPr>
            <a:normAutofit/>
          </a:bodyPr>
          <a:lstStyle/>
          <a:p>
            <a:pPr lvl="1"/>
            <a:r>
              <a:rPr lang="en-US" dirty="0" smtClean="0"/>
              <a:t>Cranial- 789.0 (M99.00)</a:t>
            </a:r>
          </a:p>
          <a:p>
            <a:pPr lvl="1"/>
            <a:r>
              <a:rPr lang="en-US" dirty="0" smtClean="0"/>
              <a:t>Cervical</a:t>
            </a:r>
            <a:r>
              <a:rPr lang="en-US" dirty="0"/>
              <a:t>- 789.1 (</a:t>
            </a:r>
            <a:r>
              <a:rPr lang="en-US" dirty="0" smtClean="0"/>
              <a:t>M99.01)</a:t>
            </a:r>
          </a:p>
          <a:p>
            <a:pPr lvl="1"/>
            <a:r>
              <a:rPr lang="en-US" dirty="0" smtClean="0"/>
              <a:t>Thoracic</a:t>
            </a:r>
            <a:r>
              <a:rPr lang="en-US" dirty="0"/>
              <a:t>- 789.2 (</a:t>
            </a:r>
            <a:r>
              <a:rPr lang="en-US" dirty="0" smtClean="0"/>
              <a:t>M99.02)</a:t>
            </a:r>
          </a:p>
          <a:p>
            <a:pPr lvl="1"/>
            <a:r>
              <a:rPr lang="en-US" dirty="0" smtClean="0"/>
              <a:t>Lumbar</a:t>
            </a:r>
            <a:r>
              <a:rPr lang="en-US" dirty="0"/>
              <a:t>- 789.3 (</a:t>
            </a:r>
            <a:r>
              <a:rPr lang="en-US" dirty="0" smtClean="0"/>
              <a:t>M99.03)</a:t>
            </a:r>
          </a:p>
          <a:p>
            <a:pPr lvl="1"/>
            <a:r>
              <a:rPr lang="en-US" dirty="0" smtClean="0"/>
              <a:t>Sacrum</a:t>
            </a:r>
            <a:r>
              <a:rPr lang="en-US" dirty="0"/>
              <a:t>- 789.4 (</a:t>
            </a:r>
            <a:r>
              <a:rPr lang="en-US" dirty="0" smtClean="0"/>
              <a:t>M99.04)</a:t>
            </a:r>
          </a:p>
          <a:p>
            <a:pPr lvl="1"/>
            <a:r>
              <a:rPr lang="en-US" dirty="0" smtClean="0"/>
              <a:t>Hip/Pelvis</a:t>
            </a:r>
            <a:r>
              <a:rPr lang="en-US" dirty="0"/>
              <a:t>- 789.5 (</a:t>
            </a:r>
            <a:r>
              <a:rPr lang="en-US" dirty="0" smtClean="0"/>
              <a:t>M99.05)</a:t>
            </a:r>
          </a:p>
          <a:p>
            <a:pPr lvl="1"/>
            <a:r>
              <a:rPr lang="en-US" dirty="0" smtClean="0"/>
              <a:t>Lower Extremity</a:t>
            </a:r>
            <a:r>
              <a:rPr lang="en-US" dirty="0"/>
              <a:t>- 789.6 (</a:t>
            </a:r>
            <a:r>
              <a:rPr lang="en-US" dirty="0" smtClean="0"/>
              <a:t>M99.06)</a:t>
            </a:r>
          </a:p>
          <a:p>
            <a:pPr lvl="1"/>
            <a:r>
              <a:rPr lang="en-US" dirty="0" smtClean="0"/>
              <a:t>Upper extremity</a:t>
            </a:r>
            <a:r>
              <a:rPr lang="en-US" dirty="0"/>
              <a:t>- 789.7 (</a:t>
            </a:r>
            <a:r>
              <a:rPr lang="en-US" dirty="0" smtClean="0"/>
              <a:t>M99.07)</a:t>
            </a:r>
          </a:p>
          <a:p>
            <a:pPr lvl="1"/>
            <a:r>
              <a:rPr lang="en-US" dirty="0" smtClean="0"/>
              <a:t>Rib</a:t>
            </a:r>
            <a:r>
              <a:rPr lang="en-US" dirty="0"/>
              <a:t>- 789.8 (</a:t>
            </a:r>
            <a:r>
              <a:rPr lang="en-US" dirty="0" smtClean="0"/>
              <a:t>M99.08)</a:t>
            </a:r>
          </a:p>
          <a:p>
            <a:pPr lvl="1"/>
            <a:r>
              <a:rPr lang="en-US" dirty="0" smtClean="0"/>
              <a:t>Abdomen/other- </a:t>
            </a:r>
            <a:r>
              <a:rPr lang="en-US" dirty="0"/>
              <a:t>789.9 (</a:t>
            </a:r>
            <a:r>
              <a:rPr lang="en-US" dirty="0" smtClean="0"/>
              <a:t>M99.09)</a:t>
            </a:r>
            <a:endParaRPr lang="en-US" dirty="0"/>
          </a:p>
        </p:txBody>
      </p:sp>
      <p:sp>
        <p:nvSpPr>
          <p:cNvPr id="5" name="Text Placeholder 4"/>
          <p:cNvSpPr>
            <a:spLocks noGrp="1"/>
          </p:cNvSpPr>
          <p:nvPr>
            <p:ph type="body" sz="quarter" idx="3"/>
          </p:nvPr>
        </p:nvSpPr>
        <p:spPr>
          <a:xfrm>
            <a:off x="4463449" y="1550895"/>
            <a:ext cx="4295368" cy="614082"/>
          </a:xfrm>
        </p:spPr>
        <p:txBody>
          <a:bodyPr/>
          <a:lstStyle/>
          <a:p>
            <a:r>
              <a:rPr lang="en-US" u="sng" dirty="0" smtClean="0"/>
              <a:t>Osteopathic Manipulation</a:t>
            </a:r>
            <a:endParaRPr lang="en-US" u="sng" dirty="0"/>
          </a:p>
        </p:txBody>
      </p:sp>
      <p:sp>
        <p:nvSpPr>
          <p:cNvPr id="6" name="Content Placeholder 5"/>
          <p:cNvSpPr>
            <a:spLocks noGrp="1"/>
          </p:cNvSpPr>
          <p:nvPr>
            <p:ph sz="quarter" idx="4"/>
          </p:nvPr>
        </p:nvSpPr>
        <p:spPr>
          <a:xfrm>
            <a:off x="4808174" y="2438400"/>
            <a:ext cx="3611880" cy="3687762"/>
          </a:xfrm>
        </p:spPr>
        <p:txBody>
          <a:bodyPr/>
          <a:lstStyle/>
          <a:p>
            <a:pPr lvl="1"/>
            <a:r>
              <a:rPr lang="en-US" dirty="0" smtClean="0"/>
              <a:t>98925: 1-2 body regions</a:t>
            </a:r>
          </a:p>
          <a:p>
            <a:pPr lvl="1"/>
            <a:r>
              <a:rPr lang="en-US" dirty="0" smtClean="0"/>
              <a:t>98926: 3-4 body regions</a:t>
            </a:r>
          </a:p>
          <a:p>
            <a:pPr lvl="1"/>
            <a:r>
              <a:rPr lang="en-US" dirty="0" smtClean="0"/>
              <a:t>98927: 5-6 body regions</a:t>
            </a:r>
          </a:p>
          <a:p>
            <a:pPr lvl="1"/>
            <a:r>
              <a:rPr lang="en-US" dirty="0" smtClean="0"/>
              <a:t>98928: 7-8 body regions</a:t>
            </a:r>
          </a:p>
          <a:p>
            <a:pPr lvl="1"/>
            <a:r>
              <a:rPr lang="en-US" dirty="0" smtClean="0"/>
              <a:t>98929: 9-10 body regions</a:t>
            </a:r>
          </a:p>
          <a:p>
            <a:pPr lvl="1"/>
            <a:endParaRPr lang="en-US" dirty="0"/>
          </a:p>
          <a:p>
            <a:pPr lvl="1"/>
            <a:r>
              <a:rPr lang="en-US" dirty="0" smtClean="0"/>
              <a:t>25 modifier on E&amp;M code for separately identifiable service </a:t>
            </a:r>
            <a:endParaRPr lang="en-US" dirty="0"/>
          </a:p>
        </p:txBody>
      </p:sp>
      <p:sp>
        <p:nvSpPr>
          <p:cNvPr id="7" name="Rectangle 6"/>
          <p:cNvSpPr/>
          <p:nvPr/>
        </p:nvSpPr>
        <p:spPr>
          <a:xfrm>
            <a:off x="5212542" y="4649569"/>
            <a:ext cx="3179225" cy="1073934"/>
          </a:xfrm>
          <a:prstGeom prst="rect">
            <a:avLst/>
          </a:prstGeom>
          <a:solidFill>
            <a:schemeClr val="tx2">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362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Hundscheid</a:t>
            </a:r>
            <a:r>
              <a:rPr lang="en-US" dirty="0" smtClean="0"/>
              <a:t>, et al. </a:t>
            </a:r>
            <a:r>
              <a:rPr lang="en-US" i="1" dirty="0" smtClean="0"/>
              <a:t>Treatment of IBS with osteopathy:  results of a randomized, controlled pilot study</a:t>
            </a:r>
            <a:r>
              <a:rPr lang="en-US" dirty="0" smtClean="0"/>
              <a:t>. </a:t>
            </a:r>
            <a:r>
              <a:rPr lang="en-US" dirty="0">
                <a:sym typeface="Lucida Grande" charset="0"/>
              </a:rPr>
              <a:t>J </a:t>
            </a:r>
            <a:r>
              <a:rPr lang="en-US" dirty="0" err="1">
                <a:sym typeface="Lucida Grande" charset="0"/>
              </a:rPr>
              <a:t>Gastroenterol</a:t>
            </a:r>
            <a:r>
              <a:rPr lang="en-US" dirty="0">
                <a:sym typeface="Lucida Grande" charset="0"/>
              </a:rPr>
              <a:t> </a:t>
            </a:r>
            <a:r>
              <a:rPr lang="en-US" dirty="0" err="1">
                <a:sym typeface="Lucida Grande" charset="0"/>
              </a:rPr>
              <a:t>Hepatol</a:t>
            </a:r>
            <a:r>
              <a:rPr lang="en-US" dirty="0">
                <a:sym typeface="Lucida Grande" charset="0"/>
              </a:rPr>
              <a:t>. 2007 Sep;22(9):1394-8</a:t>
            </a:r>
            <a:r>
              <a:rPr lang="en-US" dirty="0" smtClean="0">
                <a:sym typeface="Lucida Grande" charset="0"/>
              </a:rPr>
              <a:t>.</a:t>
            </a:r>
          </a:p>
          <a:p>
            <a:pPr lvl="1"/>
            <a:r>
              <a:rPr lang="en-US" dirty="0" smtClean="0">
                <a:sym typeface="Lucida Grande" charset="0"/>
              </a:rPr>
              <a:t>20 patient received OMT q 2-3 weeks</a:t>
            </a:r>
          </a:p>
          <a:p>
            <a:pPr lvl="1"/>
            <a:r>
              <a:rPr lang="en-US" dirty="0" smtClean="0">
                <a:sym typeface="Lucida Grande" charset="0"/>
              </a:rPr>
              <a:t>19 received standard of care: dietary alteration and symptomatic medications</a:t>
            </a:r>
          </a:p>
          <a:p>
            <a:r>
              <a:rPr lang="en-US" dirty="0"/>
              <a:t>Results</a:t>
            </a:r>
          </a:p>
          <a:p>
            <a:pPr marL="782638" lvl="1"/>
            <a:r>
              <a:rPr lang="en-US" dirty="0"/>
              <a:t>Treatment group:13/19 (68%) patients in the Osteopathic group noted definite overall improvement in symptoms at 6 months. And 5% were free of symptoms at end of study.</a:t>
            </a:r>
          </a:p>
          <a:p>
            <a:pPr marL="782638" lvl="1"/>
            <a:r>
              <a:rPr lang="en-US" dirty="0"/>
              <a:t>Standard of care group: 3/17 (18%) patients in the standard care group noted definite improvement.</a:t>
            </a:r>
          </a:p>
          <a:p>
            <a:pPr marL="782638" lvl="1"/>
            <a:r>
              <a:rPr lang="en-US" dirty="0"/>
              <a:t>Overall, patients treated with osteopathy did better with respect to symptom score and QOL.</a:t>
            </a:r>
          </a:p>
          <a:p>
            <a:pPr lvl="1"/>
            <a:endParaRPr lang="en-US" dirty="0" smtClean="0">
              <a:sym typeface="Lucida Grande" charset="0"/>
            </a:endParaRPr>
          </a:p>
          <a:p>
            <a:pPr lvl="1"/>
            <a:endParaRPr lang="en-US" dirty="0" smtClean="0">
              <a:sym typeface="Lucida Grande" charset="0"/>
            </a:endParaRPr>
          </a:p>
          <a:p>
            <a:endParaRPr lang="en-US" dirty="0">
              <a:sym typeface="Lucida Grande" charset="0"/>
            </a:endParaRPr>
          </a:p>
          <a:p>
            <a:endParaRPr lang="en-US" dirty="0"/>
          </a:p>
        </p:txBody>
      </p:sp>
    </p:spTree>
    <p:extLst>
      <p:ext uri="{BB962C8B-B14F-4D97-AF65-F5344CB8AC3E}">
        <p14:creationId xmlns:p14="http://schemas.microsoft.com/office/powerpoint/2010/main" val="3117722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Question</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crura</a:t>
            </a:r>
            <a:r>
              <a:rPr lang="en-US" dirty="0" smtClean="0"/>
              <a:t> of the diaphragm attach to what anatomic structures?</a:t>
            </a:r>
          </a:p>
          <a:p>
            <a:pPr marL="971550" lvl="1" indent="-514350">
              <a:buAutoNum type="alphaUcPeriod"/>
            </a:pPr>
            <a:r>
              <a:rPr lang="en-US" dirty="0" smtClean="0"/>
              <a:t>The lower thoracic vertebrae</a:t>
            </a:r>
          </a:p>
          <a:p>
            <a:pPr marL="971550" lvl="1" indent="-514350">
              <a:buAutoNum type="alphaUcPeriod"/>
            </a:pPr>
            <a:r>
              <a:rPr lang="en-US" dirty="0" smtClean="0"/>
              <a:t>The upper lumbar vertebrae</a:t>
            </a:r>
          </a:p>
          <a:p>
            <a:pPr marL="971550" lvl="1" indent="-514350">
              <a:buAutoNum type="alphaUcPeriod"/>
            </a:pPr>
            <a:r>
              <a:rPr lang="en-US" dirty="0" smtClean="0"/>
              <a:t>Ribs 11 and 12</a:t>
            </a:r>
          </a:p>
          <a:p>
            <a:pPr marL="971550" lvl="1" indent="-514350">
              <a:buAutoNum type="alphaUcPeriod"/>
            </a:pPr>
            <a:r>
              <a:rPr lang="en-US" dirty="0" smtClean="0"/>
              <a:t>The Sternum</a:t>
            </a:r>
            <a:endParaRPr lang="en-US" dirty="0"/>
          </a:p>
        </p:txBody>
      </p:sp>
    </p:spTree>
    <p:extLst>
      <p:ext uri="{BB962C8B-B14F-4D97-AF65-F5344CB8AC3E}">
        <p14:creationId xmlns:p14="http://schemas.microsoft.com/office/powerpoint/2010/main" val="41374352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lstStyle/>
          <a:p>
            <a:r>
              <a:rPr lang="en-US" dirty="0" smtClean="0"/>
              <a:t>This nerve is primary responsible for the relaxation of the lower esophageal sphincter?</a:t>
            </a:r>
          </a:p>
          <a:p>
            <a:pPr marL="971550" lvl="1" indent="-514350">
              <a:buAutoNum type="alphaUcPeriod"/>
            </a:pPr>
            <a:r>
              <a:rPr lang="en-US" dirty="0" smtClean="0"/>
              <a:t>Hypoglossal</a:t>
            </a:r>
          </a:p>
          <a:p>
            <a:pPr marL="971550" lvl="1" indent="-514350">
              <a:buAutoNum type="alphaUcPeriod"/>
            </a:pPr>
            <a:r>
              <a:rPr lang="en-US" dirty="0" err="1" smtClean="0"/>
              <a:t>Vagus</a:t>
            </a:r>
            <a:endParaRPr lang="en-US" dirty="0" smtClean="0"/>
          </a:p>
          <a:p>
            <a:pPr marL="971550" lvl="1" indent="-514350">
              <a:buAutoNum type="alphaUcPeriod"/>
            </a:pPr>
            <a:r>
              <a:rPr lang="en-US" dirty="0" smtClean="0"/>
              <a:t>Glossopharyngeal</a:t>
            </a:r>
          </a:p>
          <a:p>
            <a:pPr marL="971550" lvl="1" indent="-514350">
              <a:buAutoNum type="alphaUcPeriod"/>
            </a:pPr>
            <a:r>
              <a:rPr lang="en-US" dirty="0" smtClean="0"/>
              <a:t>Phrenic</a:t>
            </a:r>
          </a:p>
          <a:p>
            <a:pPr marL="971550" lvl="1" indent="-514350">
              <a:buAutoNum type="alphaUcPeriod"/>
            </a:pPr>
            <a:r>
              <a:rPr lang="en-US" dirty="0" smtClean="0"/>
              <a:t>Spinal Accessory</a:t>
            </a:r>
            <a:endParaRPr lang="en-US" dirty="0"/>
          </a:p>
        </p:txBody>
      </p:sp>
    </p:spTree>
    <p:extLst>
      <p:ext uri="{BB962C8B-B14F-4D97-AF65-F5344CB8AC3E}">
        <p14:creationId xmlns:p14="http://schemas.microsoft.com/office/powerpoint/2010/main" val="2221566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lstStyle/>
          <a:p>
            <a:r>
              <a:rPr lang="en-US" dirty="0" smtClean="0"/>
              <a:t>A patient presents with complaints of “heartburn”.  Where would you expect somatic dysfunction of the spine related to the sympathetic innervation for this patient.  </a:t>
            </a:r>
          </a:p>
          <a:p>
            <a:pPr marL="971550" lvl="1" indent="-514350">
              <a:buAutoNum type="alphaUcPeriod"/>
            </a:pPr>
            <a:r>
              <a:rPr lang="en-US" dirty="0" smtClean="0"/>
              <a:t>OA</a:t>
            </a:r>
          </a:p>
          <a:p>
            <a:pPr marL="971550" lvl="1" indent="-514350">
              <a:buAutoNum type="alphaUcPeriod"/>
            </a:pPr>
            <a:r>
              <a:rPr lang="en-US" dirty="0" smtClean="0"/>
              <a:t>T1-4</a:t>
            </a:r>
          </a:p>
          <a:p>
            <a:pPr marL="971550" lvl="1" indent="-514350">
              <a:buAutoNum type="alphaUcPeriod"/>
            </a:pPr>
            <a:r>
              <a:rPr lang="en-US" dirty="0" smtClean="0"/>
              <a:t>T5-9</a:t>
            </a:r>
          </a:p>
          <a:p>
            <a:pPr marL="971550" lvl="1" indent="-514350">
              <a:buAutoNum type="alphaUcPeriod"/>
            </a:pPr>
            <a:r>
              <a:rPr lang="en-US" dirty="0" smtClean="0"/>
              <a:t>T10-L2</a:t>
            </a:r>
          </a:p>
          <a:p>
            <a:pPr marL="971550" lvl="1" indent="-514350">
              <a:buAutoNum type="alphaUcPeriod"/>
            </a:pPr>
            <a:r>
              <a:rPr lang="en-US" dirty="0" smtClean="0"/>
              <a:t>S2-4</a:t>
            </a:r>
            <a:endParaRPr lang="en-US" dirty="0"/>
          </a:p>
        </p:txBody>
      </p:sp>
    </p:spTree>
    <p:extLst>
      <p:ext uri="{BB962C8B-B14F-4D97-AF65-F5344CB8AC3E}">
        <p14:creationId xmlns:p14="http://schemas.microsoft.com/office/powerpoint/2010/main" val="39446639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lstStyle/>
          <a:p>
            <a:r>
              <a:rPr lang="en-US" dirty="0" smtClean="0"/>
              <a:t>Sympathetic nervous system stimulation leads to which of the following actions in the intestines?</a:t>
            </a:r>
          </a:p>
          <a:p>
            <a:pPr marL="971550" lvl="1" indent="-514350">
              <a:buAutoNum type="alphaUcPeriod"/>
            </a:pPr>
            <a:r>
              <a:rPr lang="en-US" dirty="0" smtClean="0"/>
              <a:t>Vasodilation</a:t>
            </a:r>
          </a:p>
          <a:p>
            <a:pPr marL="971550" lvl="1" indent="-514350">
              <a:buAutoNum type="alphaUcPeriod"/>
            </a:pPr>
            <a:r>
              <a:rPr lang="en-US" dirty="0" smtClean="0"/>
              <a:t>Relaxation of sphincters</a:t>
            </a:r>
          </a:p>
          <a:p>
            <a:pPr marL="971550" lvl="1" indent="-514350">
              <a:buAutoNum type="alphaUcPeriod"/>
            </a:pPr>
            <a:r>
              <a:rPr lang="en-US" dirty="0" smtClean="0"/>
              <a:t>Diarrhea</a:t>
            </a:r>
          </a:p>
          <a:p>
            <a:pPr marL="971550" lvl="1" indent="-514350">
              <a:buAutoNum type="alphaUcPeriod"/>
            </a:pPr>
            <a:r>
              <a:rPr lang="en-US" dirty="0" smtClean="0"/>
              <a:t>Decreased </a:t>
            </a:r>
            <a:r>
              <a:rPr lang="en-US" dirty="0" err="1" smtClean="0"/>
              <a:t>persistalsis</a:t>
            </a:r>
            <a:endParaRPr lang="en-US" dirty="0" smtClean="0"/>
          </a:p>
          <a:p>
            <a:pPr marL="971550" lvl="1" indent="-514350">
              <a:buAutoNum type="alphaUcPeriod"/>
            </a:pPr>
            <a:endParaRPr lang="en-US" dirty="0"/>
          </a:p>
        </p:txBody>
      </p:sp>
    </p:spTree>
    <p:extLst>
      <p:ext uri="{BB962C8B-B14F-4D97-AF65-F5344CB8AC3E}">
        <p14:creationId xmlns:p14="http://schemas.microsoft.com/office/powerpoint/2010/main" val="4042051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lstStyle/>
          <a:p>
            <a:r>
              <a:rPr lang="en-US" dirty="0" smtClean="0"/>
              <a:t>Which of the following is a correct ICD-10 code for somatic dysfunction?</a:t>
            </a:r>
          </a:p>
          <a:p>
            <a:pPr marL="971550" lvl="1" indent="-514350">
              <a:buAutoNum type="alphaUcPeriod"/>
            </a:pPr>
            <a:r>
              <a:rPr lang="en-US" dirty="0" smtClean="0"/>
              <a:t>98927</a:t>
            </a:r>
          </a:p>
          <a:p>
            <a:pPr marL="971550" lvl="1" indent="-514350">
              <a:buAutoNum type="alphaUcPeriod"/>
            </a:pPr>
            <a:r>
              <a:rPr lang="en-US" dirty="0" smtClean="0"/>
              <a:t>789.3</a:t>
            </a:r>
          </a:p>
          <a:p>
            <a:pPr marL="971550" lvl="1" indent="-514350">
              <a:buAutoNum type="alphaUcPeriod"/>
            </a:pPr>
            <a:r>
              <a:rPr lang="en-US" dirty="0" smtClean="0"/>
              <a:t>M99.2</a:t>
            </a:r>
          </a:p>
          <a:p>
            <a:pPr marL="971550" lvl="1" indent="-514350">
              <a:buAutoNum type="alphaUcPeriod"/>
            </a:pPr>
            <a:r>
              <a:rPr lang="en-US" dirty="0" smtClean="0"/>
              <a:t>25 modifier</a:t>
            </a:r>
          </a:p>
          <a:p>
            <a:pPr marL="971550" lvl="1" indent="-514350">
              <a:buAutoNum type="alphaUcPeriod"/>
            </a:pPr>
            <a:r>
              <a:rPr lang="en-US" dirty="0" smtClean="0"/>
              <a:t>99213</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06556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Ryan Seals DO</a:t>
            </a:r>
          </a:p>
          <a:p>
            <a:r>
              <a:rPr lang="en-US" dirty="0" smtClean="0">
                <a:hlinkClick r:id="rId2"/>
              </a:rPr>
              <a:t>Ryan.Seals@unthsc.edu</a:t>
            </a:r>
            <a:endParaRPr lang="en-US" dirty="0" smtClean="0"/>
          </a:p>
          <a:p>
            <a:r>
              <a:rPr lang="en-US" dirty="0" smtClean="0"/>
              <a:t>Office:  UNT Patient Care Center</a:t>
            </a:r>
          </a:p>
          <a:p>
            <a:pPr lvl="1"/>
            <a:r>
              <a:rPr lang="en-US" dirty="0" smtClean="0"/>
              <a:t>855 Montgomery- 6</a:t>
            </a:r>
            <a:r>
              <a:rPr lang="en-US" baseline="30000" dirty="0" smtClean="0"/>
              <a:t>th</a:t>
            </a:r>
            <a:r>
              <a:rPr lang="en-US" dirty="0" smtClean="0"/>
              <a:t> floor </a:t>
            </a:r>
            <a:r>
              <a:rPr lang="en-US" smtClean="0"/>
              <a:t>OMM Clinic</a:t>
            </a:r>
            <a:endParaRPr lang="en-US" dirty="0" smtClean="0"/>
          </a:p>
          <a:p>
            <a:pPr lvl="1"/>
            <a:r>
              <a:rPr lang="en-US" dirty="0" smtClean="0"/>
              <a:t>817-735-2235</a:t>
            </a:r>
            <a:endParaRPr lang="en-US" dirty="0"/>
          </a:p>
        </p:txBody>
      </p:sp>
    </p:spTree>
    <p:extLst>
      <p:ext uri="{BB962C8B-B14F-4D97-AF65-F5344CB8AC3E}">
        <p14:creationId xmlns:p14="http://schemas.microsoft.com/office/powerpoint/2010/main" val="328615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normAutofit/>
          </a:bodyPr>
          <a:lstStyle/>
          <a:p>
            <a:r>
              <a:rPr lang="en-US" sz="3200" dirty="0" smtClean="0"/>
              <a:t>If you don’t regularly use OMT, what is the reason you do not use it?</a:t>
            </a:r>
          </a:p>
          <a:p>
            <a:pPr marL="349250" lvl="1" indent="0">
              <a:buNone/>
            </a:pPr>
            <a:r>
              <a:rPr lang="en-US" sz="2800" dirty="0" smtClean="0"/>
              <a:t>A.) No time</a:t>
            </a:r>
          </a:p>
          <a:p>
            <a:pPr marL="349250" lvl="1" indent="0">
              <a:buNone/>
            </a:pPr>
            <a:r>
              <a:rPr lang="en-US" sz="2800" dirty="0" smtClean="0"/>
              <a:t>B.)  Not financially viable</a:t>
            </a:r>
          </a:p>
          <a:p>
            <a:pPr marL="349250" lvl="1" indent="0">
              <a:buNone/>
            </a:pPr>
            <a:r>
              <a:rPr lang="en-US" sz="2800" dirty="0" smtClean="0"/>
              <a:t>C.)  Lack of comfort performing OMT</a:t>
            </a:r>
          </a:p>
          <a:p>
            <a:pPr marL="349250" lvl="1" indent="0">
              <a:buNone/>
            </a:pPr>
            <a:r>
              <a:rPr lang="en-US" sz="2800" dirty="0" smtClean="0"/>
              <a:t>D.) Lack of evidence supporting its use</a:t>
            </a:r>
          </a:p>
        </p:txBody>
      </p:sp>
    </p:spTree>
    <p:extLst>
      <p:ext uri="{BB962C8B-B14F-4D97-AF65-F5344CB8AC3E}">
        <p14:creationId xmlns:p14="http://schemas.microsoft.com/office/powerpoint/2010/main" val="5795351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N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UNT.thmx</Template>
  <TotalTime>1218</TotalTime>
  <Words>3522</Words>
  <Application>Microsoft Macintosh PowerPoint</Application>
  <PresentationFormat>On-screen Show (4:3)</PresentationFormat>
  <Paragraphs>556</Paragraphs>
  <Slides>89</Slides>
  <Notes>19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UNT</vt:lpstr>
      <vt:lpstr>Osteopathic Manipulation for common GI disorders</vt:lpstr>
      <vt:lpstr>Objectives</vt:lpstr>
      <vt:lpstr>Pre-Test Question</vt:lpstr>
      <vt:lpstr>Pre-Test Question</vt:lpstr>
      <vt:lpstr>Pre-Test Question</vt:lpstr>
      <vt:lpstr>Pre-Test Question</vt:lpstr>
      <vt:lpstr>Pre-Test Question</vt:lpstr>
      <vt:lpstr>Question</vt:lpstr>
      <vt:lpstr>Question</vt:lpstr>
      <vt:lpstr>Tenets of Osteopathy</vt:lpstr>
      <vt:lpstr>Case 1</vt:lpstr>
      <vt:lpstr>Physical Exam</vt:lpstr>
      <vt:lpstr>Chapman’s Reflexes</vt:lpstr>
      <vt:lpstr>GERD</vt:lpstr>
      <vt:lpstr>GERD Symptoms</vt:lpstr>
      <vt:lpstr>Pathophysiology</vt:lpstr>
      <vt:lpstr>Pathophysiology</vt:lpstr>
      <vt:lpstr>GERD Diagnosis &amp; Treatment</vt:lpstr>
      <vt:lpstr>Proton Pump Inhibitors</vt:lpstr>
      <vt:lpstr>Osteopathic Considerations</vt:lpstr>
      <vt:lpstr>Biomechanical</vt:lpstr>
      <vt:lpstr>PowerPoint Presentation</vt:lpstr>
      <vt:lpstr>PowerPoint Presentation</vt:lpstr>
      <vt:lpstr>PowerPoint Presentation</vt:lpstr>
      <vt:lpstr>PowerPoint Presentation</vt:lpstr>
      <vt:lpstr>GERD: Osteopathic Thoughts</vt:lpstr>
      <vt:lpstr>PowerPoint Presentation</vt:lpstr>
      <vt:lpstr>PowerPoint Presentation</vt:lpstr>
      <vt:lpstr>PowerPoint Presentation</vt:lpstr>
      <vt:lpstr>Vagus relationship to cervicals</vt:lpstr>
      <vt:lpstr>Lab 1: Part A (30 minutes)</vt:lpstr>
      <vt:lpstr>Chapman’s Reflexes</vt:lpstr>
      <vt:lpstr>Gastric Traction</vt:lpstr>
      <vt:lpstr>Lab 1: Part B (30 minutes)</vt:lpstr>
      <vt:lpstr>Superior Linea Alba</vt:lpstr>
      <vt:lpstr>Celiac Ganglion</vt:lpstr>
      <vt:lpstr>Chapman’s Reflexes</vt:lpstr>
      <vt:lpstr>Reassess Gastric Traction</vt:lpstr>
      <vt:lpstr>Lab 1: Part B (30 minutes)</vt:lpstr>
      <vt:lpstr>GERD: Osteopathic Treatment</vt:lpstr>
      <vt:lpstr>Case Summary</vt:lpstr>
      <vt:lpstr>OMM codes</vt:lpstr>
      <vt:lpstr>Osteopathic Research</vt:lpstr>
      <vt:lpstr>Break!</vt:lpstr>
      <vt:lpstr>Case 2</vt:lpstr>
      <vt:lpstr>Case 2</vt:lpstr>
      <vt:lpstr>Chapman’s Reflexes</vt:lpstr>
      <vt:lpstr>IBS</vt:lpstr>
      <vt:lpstr>IBS: ROME III basic criteria</vt:lpstr>
      <vt:lpstr>Pathophysiology</vt:lpstr>
      <vt:lpstr>PowerPoint Presentation</vt:lpstr>
      <vt:lpstr>Enteric Nervous System</vt:lpstr>
      <vt:lpstr>Stress</vt:lpstr>
      <vt:lpstr>Hypersensitivity</vt:lpstr>
      <vt:lpstr>Putting it together</vt:lpstr>
      <vt:lpstr>Lab 2: Part A (20 minutes)</vt:lpstr>
      <vt:lpstr>Chapman’s Reflexes</vt:lpstr>
      <vt:lpstr>Sacral Rocking</vt:lpstr>
      <vt:lpstr>Lab 2: Part B (30 minutes)</vt:lpstr>
      <vt:lpstr>Respiratory/Circulatory Approach: Clearing Inflammation</vt:lpstr>
      <vt:lpstr>Lymphatic Drainage</vt:lpstr>
      <vt:lpstr>PowerPoint Presentation</vt:lpstr>
      <vt:lpstr>Thoracic Inlet- Myofascial Release</vt:lpstr>
      <vt:lpstr>Diaphragm- Myofascial Release</vt:lpstr>
      <vt:lpstr>Mesenteric attachments</vt:lpstr>
      <vt:lpstr>PowerPoint Presentation</vt:lpstr>
      <vt:lpstr>Mesenteric Lift-Small Intestine</vt:lpstr>
      <vt:lpstr>PowerPoint Presentation</vt:lpstr>
      <vt:lpstr>Mesenteric Lift-Ascending Colon</vt:lpstr>
      <vt:lpstr>PowerPoint Presentation</vt:lpstr>
      <vt:lpstr>Mesenteric Lift-Descending Colon</vt:lpstr>
      <vt:lpstr>Mesenteric attachments</vt:lpstr>
      <vt:lpstr>Treatment tips</vt:lpstr>
      <vt:lpstr>Lab 2: Part B (30 minutes)</vt:lpstr>
      <vt:lpstr>Lab 2: Part C (20 minutes)</vt:lpstr>
      <vt:lpstr>Neurologic Approach</vt:lpstr>
      <vt:lpstr>Celiac Ganglion</vt:lpstr>
      <vt:lpstr>Sympathetic Ganglia of the Abdomen</vt:lpstr>
      <vt:lpstr>Sacral Rocking</vt:lpstr>
      <vt:lpstr>Case Summary</vt:lpstr>
      <vt:lpstr>Time management tips</vt:lpstr>
      <vt:lpstr>OMM codes</vt:lpstr>
      <vt:lpstr>Research</vt:lpstr>
      <vt:lpstr>Post-test Question</vt:lpstr>
      <vt:lpstr>Post-test Question</vt:lpstr>
      <vt:lpstr>Post-test Question</vt:lpstr>
      <vt:lpstr>Post-test Question</vt:lpstr>
      <vt:lpstr>Post-test Question</vt:lpstr>
      <vt:lpstr>Contact information</vt:lpstr>
    </vt:vector>
  </TitlesOfParts>
  <Company>UNTHSC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Osteopathic Considerations in common GI conditions</dc:title>
  <dc:creator>Ryan Seals</dc:creator>
  <cp:lastModifiedBy>Ryan Seals</cp:lastModifiedBy>
  <cp:revision>138</cp:revision>
  <cp:lastPrinted>2015-06-08T16:07:33Z</cp:lastPrinted>
  <dcterms:created xsi:type="dcterms:W3CDTF">2014-03-11T18:25:12Z</dcterms:created>
  <dcterms:modified xsi:type="dcterms:W3CDTF">2015-08-03T14:54:14Z</dcterms:modified>
</cp:coreProperties>
</file>