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8" r:id="rId10"/>
    <p:sldId id="277" r:id="rId11"/>
    <p:sldId id="279" r:id="rId12"/>
    <p:sldId id="273" r:id="rId13"/>
    <p:sldId id="275" r:id="rId14"/>
    <p:sldId id="274" r:id="rId15"/>
    <p:sldId id="276" r:id="rId16"/>
    <p:sldId id="271" r:id="rId17"/>
    <p:sldId id="315" r:id="rId18"/>
    <p:sldId id="281" r:id="rId19"/>
    <p:sldId id="305" r:id="rId20"/>
    <p:sldId id="306" r:id="rId21"/>
    <p:sldId id="309" r:id="rId22"/>
    <p:sldId id="310" r:id="rId23"/>
    <p:sldId id="311" r:id="rId24"/>
    <p:sldId id="312" r:id="rId25"/>
    <p:sldId id="313" r:id="rId26"/>
    <p:sldId id="31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9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E7ED3-213E-614F-9F9B-86FC1CA81F13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6E945-DC63-4641-AB8A-6D0B6822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4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9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6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30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7067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1"/>
            <a:ext cx="4047067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3" y="3941763"/>
            <a:ext cx="4047067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3DE98-A3B1-40A5-90DB-CDA15B25F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87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47067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2A190-D36D-48CB-A856-96C6DA078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48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7067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9733" y="1600201"/>
            <a:ext cx="4047067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00A5-8119-4FE4-B2A6-7E492D198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4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4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0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3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2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3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12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3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D51F9-086F-5B41-AB29-F0E1359D534A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6D137-431B-0C40-872C-FC2142FA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7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Upper Extremity Somatic Dysfunction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17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patient presents with left shoulder pain.  She recently started </a:t>
            </a:r>
            <a:r>
              <a:rPr lang="en-US" dirty="0" err="1" smtClean="0"/>
              <a:t>CrossFit</a:t>
            </a:r>
            <a:r>
              <a:rPr lang="en-US" dirty="0" smtClean="0"/>
              <a:t> 2 months ago, but denies any specific injury.  On exam she has pain with the empty can test, but no weakness.  What is your diagnosis?</a:t>
            </a:r>
          </a:p>
        </p:txBody>
      </p:sp>
    </p:spTree>
    <p:extLst>
      <p:ext uri="{BB962C8B-B14F-4D97-AF65-F5344CB8AC3E}">
        <p14:creationId xmlns:p14="http://schemas.microsoft.com/office/powerpoint/2010/main" val="28291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3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Rotator Cuff Testing</a:t>
            </a:r>
          </a:p>
        </p:txBody>
      </p:sp>
      <p:sp>
        <p:nvSpPr>
          <p:cNvPr id="20428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39733" y="838200"/>
            <a:ext cx="4504267" cy="5791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3300"/>
                </a:solidFill>
              </a:rPr>
              <a:t>Full Can Test-</a:t>
            </a:r>
            <a:r>
              <a:rPr lang="en-US" sz="2800" dirty="0" smtClean="0">
                <a:solidFill>
                  <a:srgbClr val="FF3300"/>
                </a:solidFill>
              </a:rPr>
              <a:t> </a:t>
            </a:r>
            <a:r>
              <a:rPr lang="en-US" sz="2800" dirty="0" smtClean="0"/>
              <a:t>Pt. resists downward pressure by examiner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Pos. test: Weakness, pain, or dropping of the arm, indicating supraspinatus tendinitis or tear (the degree of weakness suggests the severity of the tear).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3300"/>
                </a:solidFill>
              </a:rPr>
              <a:t>Empty Can Test-</a:t>
            </a:r>
            <a:r>
              <a:rPr lang="en-US" sz="2800" dirty="0" smtClean="0">
                <a:solidFill>
                  <a:srgbClr val="FF3300"/>
                </a:solidFill>
              </a:rPr>
              <a:t> </a:t>
            </a:r>
            <a:r>
              <a:rPr lang="en-US" sz="2800" dirty="0" smtClean="0"/>
              <a:t>Not as sensitive as Full Can.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PITFALL: Not Adducting 30 degrees, testing both arms at wrists</a:t>
            </a:r>
          </a:p>
        </p:txBody>
      </p:sp>
      <p:pic>
        <p:nvPicPr>
          <p:cNvPr id="58372" name="Picture 7" descr="Page 173 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4504267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50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9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Rotator Cuff Impingement</a:t>
            </a:r>
          </a:p>
        </p:txBody>
      </p:sp>
      <p:sp>
        <p:nvSpPr>
          <p:cNvPr id="20449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504267" cy="4953000"/>
          </a:xfrm>
        </p:spPr>
        <p:txBody>
          <a:bodyPr>
            <a:normAutofit lnSpcReduction="10000"/>
          </a:bodyPr>
          <a:lstStyle/>
          <a:p>
            <a:pPr marL="342900" lvl="1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dirty="0"/>
              <a:t>Shoulder pain worse with overhead motions due to impingement of rotator cuff </a:t>
            </a:r>
            <a:r>
              <a:rPr lang="en-US" dirty="0" smtClean="0"/>
              <a:t>tendons under the acromion</a:t>
            </a:r>
            <a:r>
              <a:rPr lang="en-US" dirty="0"/>
              <a:t>. </a:t>
            </a:r>
            <a:endParaRPr lang="en-US" sz="2800" b="1" dirty="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err="1" smtClean="0">
                <a:solidFill>
                  <a:srgbClr val="FF3300"/>
                </a:solidFill>
              </a:rPr>
              <a:t>Neer</a:t>
            </a:r>
            <a:r>
              <a:rPr lang="en-US" sz="2800" b="1" dirty="0" smtClean="0">
                <a:solidFill>
                  <a:srgbClr val="FF3300"/>
                </a:solidFill>
              </a:rPr>
              <a:t> Impingement Test-</a:t>
            </a:r>
            <a:r>
              <a:rPr lang="en-US" sz="2800" dirty="0" smtClean="0">
                <a:solidFill>
                  <a:srgbClr val="FF3300"/>
                </a:solidFill>
              </a:rPr>
              <a:t> </a:t>
            </a:r>
            <a:r>
              <a:rPr lang="en-US" sz="2800" dirty="0" smtClean="0"/>
              <a:t>Examiner stabilizes pt’s. shoulder on top, and then passively forward flexes the arm above shoulder level to a fully flexed position.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Pos. test-Pain provoked</a:t>
            </a:r>
          </a:p>
        </p:txBody>
      </p:sp>
      <p:pic>
        <p:nvPicPr>
          <p:cNvPr id="61444" name="Picture 7" descr="Page 173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00200"/>
            <a:ext cx="45720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47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3809"/>
            <a:ext cx="8915400" cy="6874893"/>
          </a:xfrm>
        </p:spPr>
      </p:pic>
    </p:spTree>
    <p:extLst>
      <p:ext uri="{BB962C8B-B14F-4D97-AF65-F5344CB8AC3E}">
        <p14:creationId xmlns:p14="http://schemas.microsoft.com/office/powerpoint/2010/main" val="2998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Osteopathic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709160"/>
          </a:xfrm>
        </p:spPr>
        <p:txBody>
          <a:bodyPr/>
          <a:lstStyle/>
          <a:p>
            <a:r>
              <a:rPr lang="en-US" dirty="0" smtClean="0"/>
              <a:t>Remove mechanical restrictions around shoulder joint</a:t>
            </a:r>
          </a:p>
          <a:p>
            <a:pPr lvl="1"/>
            <a:r>
              <a:rPr lang="en-US" dirty="0" smtClean="0"/>
              <a:t>Treat rotator cuff muscles</a:t>
            </a:r>
          </a:p>
          <a:p>
            <a:pPr lvl="1"/>
            <a:r>
              <a:rPr lang="en-US" dirty="0" smtClean="0"/>
              <a:t>Consider </a:t>
            </a:r>
            <a:r>
              <a:rPr lang="en-US" dirty="0" err="1" smtClean="0"/>
              <a:t>Latissimus</a:t>
            </a:r>
            <a:r>
              <a:rPr lang="en-US" dirty="0" smtClean="0"/>
              <a:t>, </a:t>
            </a:r>
            <a:r>
              <a:rPr lang="en-US" dirty="0" err="1" smtClean="0"/>
              <a:t>Pec</a:t>
            </a:r>
            <a:r>
              <a:rPr lang="en-US" dirty="0" smtClean="0"/>
              <a:t> Minor, Biceps, clavicle etc.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020" r="14796"/>
          <a:stretch/>
        </p:blipFill>
        <p:spPr>
          <a:xfrm>
            <a:off x="5410200" y="1255611"/>
            <a:ext cx="3309258" cy="559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39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Clavicular</a:t>
            </a:r>
            <a:r>
              <a:rPr lang="en-US" dirty="0">
                <a:latin typeface="Arial" charset="0"/>
              </a:rPr>
              <a:t> Motion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</a:rPr>
              <a:t>Sternoclavicular Motions:</a:t>
            </a:r>
          </a:p>
          <a:p>
            <a:pPr lvl="1">
              <a:defRPr/>
            </a:pPr>
            <a:r>
              <a:rPr lang="en-US" dirty="0" smtClean="0"/>
              <a:t>Superior/ Inferior</a:t>
            </a:r>
          </a:p>
          <a:p>
            <a:pPr lvl="1">
              <a:defRPr/>
            </a:pPr>
            <a:r>
              <a:rPr lang="en-US" dirty="0" smtClean="0"/>
              <a:t>Anterior/ Posterior</a:t>
            </a:r>
          </a:p>
          <a:p>
            <a:pPr lvl="1">
              <a:defRPr/>
            </a:pPr>
            <a:r>
              <a:rPr lang="en-US" dirty="0" smtClean="0"/>
              <a:t>Internal/ External Rotation</a:t>
            </a:r>
          </a:p>
          <a:p>
            <a:pPr>
              <a:defRPr/>
            </a:pPr>
            <a:r>
              <a:rPr lang="en-US" dirty="0" smtClean="0">
                <a:ea typeface="+mn-ea"/>
              </a:rPr>
              <a:t>SC Motion testing-</a:t>
            </a:r>
          </a:p>
          <a:p>
            <a:pPr lvl="1">
              <a:defRPr/>
            </a:pPr>
            <a:r>
              <a:rPr lang="en-US" dirty="0" smtClean="0"/>
              <a:t>Have patient shrug shoulders while you monitor SC joint motion- determine if superior or inferior somatic dysfunction</a:t>
            </a:r>
          </a:p>
          <a:p>
            <a:pPr lvl="1">
              <a:defRPr/>
            </a:pPr>
            <a:r>
              <a:rPr lang="en-US" b="1" dirty="0" smtClean="0"/>
              <a:t>Internal/external rotation</a:t>
            </a:r>
          </a:p>
          <a:p>
            <a:pPr>
              <a:defRPr/>
            </a:pPr>
            <a:r>
              <a:rPr lang="en-US" dirty="0" smtClean="0">
                <a:ea typeface="+mn-ea"/>
              </a:rPr>
              <a:t>Acromioclavicular Motions:</a:t>
            </a:r>
          </a:p>
          <a:p>
            <a:pPr lvl="1">
              <a:defRPr/>
            </a:pPr>
            <a:r>
              <a:rPr lang="en-US" dirty="0" smtClean="0"/>
              <a:t>Internal/external rotation</a:t>
            </a:r>
          </a:p>
          <a:p>
            <a:pPr lvl="1">
              <a:defRPr/>
            </a:pPr>
            <a:r>
              <a:rPr lang="en-US" dirty="0" smtClean="0"/>
              <a:t>Superior/Inferior glide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981200"/>
            <a:ext cx="46322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1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OMM for Clavicle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dirty="0" smtClean="0"/>
              <a:t>Remember to assess </a:t>
            </a:r>
            <a:r>
              <a:rPr lang="en-US" dirty="0" err="1" smtClean="0"/>
              <a:t>clavicular</a:t>
            </a:r>
            <a:r>
              <a:rPr lang="en-US" dirty="0" smtClean="0"/>
              <a:t> motion at the SC and AC joints for internal and external rotation.  Treat directly with muscle energy.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1981200"/>
            <a:ext cx="43053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52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Shoulder Exam Video</a:t>
            </a:r>
            <a:endParaRPr lang="en-US" dirty="0"/>
          </a:p>
        </p:txBody>
      </p:sp>
      <p:pic>
        <p:nvPicPr>
          <p:cNvPr id="3" name="Shoulder Ex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17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5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Counterstrain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55" t="21193" r="3986" b="23900"/>
          <a:stretch/>
        </p:blipFill>
        <p:spPr>
          <a:xfrm>
            <a:off x="5334000" y="1676400"/>
            <a:ext cx="3262086" cy="37639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520" t="18201" b="31535"/>
          <a:stretch/>
        </p:blipFill>
        <p:spPr>
          <a:xfrm>
            <a:off x="762000" y="1905000"/>
            <a:ext cx="3330218" cy="344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2895600"/>
            <a:ext cx="533400" cy="369332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2971800"/>
            <a:ext cx="533400" cy="369332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000" y="4267200"/>
            <a:ext cx="533400" cy="369332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4419600"/>
            <a:ext cx="533400" cy="369332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80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91059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Case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1600" y="1576018"/>
            <a:ext cx="8813800" cy="5586781"/>
          </a:xfrm>
        </p:spPr>
        <p:txBody>
          <a:bodyPr>
            <a:normAutofit/>
          </a:bodyPr>
          <a:lstStyle/>
          <a:p>
            <a:r>
              <a:rPr lang="en-US" sz="2800" dirty="0"/>
              <a:t>A left-handed 56 year-old woman with left sided neck and shoulder pain. Occasionally, the pain </a:t>
            </a:r>
            <a:r>
              <a:rPr lang="en-US" sz="2800" dirty="0" smtClean="0"/>
              <a:t>radiates </a:t>
            </a:r>
            <a:r>
              <a:rPr lang="en-US" sz="2800" dirty="0"/>
              <a:t>from her neck to her elbow and hand </a:t>
            </a:r>
            <a:r>
              <a:rPr lang="en-US" sz="2800" dirty="0" smtClean="0"/>
              <a:t>in a a vague distribution.  She also complains of a “tingling” sensation. </a:t>
            </a:r>
            <a:r>
              <a:rPr lang="en-US" sz="2800" dirty="0"/>
              <a:t>It began after painting her ceiling last week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327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235291"/>
              </p:ext>
            </p:extLst>
          </p:nvPr>
        </p:nvGraphicFramePr>
        <p:xfrm>
          <a:off x="457200" y="1905000"/>
          <a:ext cx="8229600" cy="4274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/>
              </a:tblGrid>
              <a:tr h="3733800"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able to provide differential diagnosis, treatment, management, and explanation of common and important causes of upper extremity pain (this will primarily be covered in your systems course)</a:t>
                      </a:r>
                    </a:p>
                    <a:p>
                      <a:pPr lvl="1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Shoulder pain (Adhesive capsulitis)</a:t>
                      </a:r>
                    </a:p>
                    <a:p>
                      <a:pPr lvl="1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Elbow pain (Lateral and medial </a:t>
                      </a:r>
                      <a:r>
                        <a:rPr kumimoji="0"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epicondylitis</a:t>
                      </a:r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lvl="1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Wrist pain (Carpal Tunnel syndrome)</a:t>
                      </a:r>
                    </a:p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the role of somatic dysfunction in the above disorders and be able to diagnose somatic dysfunctions of the</a:t>
                      </a:r>
                    </a:p>
                    <a:p>
                      <a:pPr lvl="1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Clavicle (including </a:t>
                      </a:r>
                      <a:r>
                        <a:rPr kumimoji="0"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sternoclaviular</a:t>
                      </a:r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kumimoji="0"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acromioclavicular</a:t>
                      </a:r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joints)</a:t>
                      </a:r>
                    </a:p>
                    <a:p>
                      <a:pPr lvl="1"/>
                      <a:r>
                        <a:rPr kumimoji="0"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Glenohumeral</a:t>
                      </a:r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joint</a:t>
                      </a:r>
                    </a:p>
                    <a:p>
                      <a:pPr lvl="1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Radial head</a:t>
                      </a:r>
                    </a:p>
                    <a:p>
                      <a:pPr lvl="1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Metacarpals </a:t>
                      </a:r>
                    </a:p>
                    <a:p>
                      <a:pPr lvl="1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Tender points in muscles of the upper extremity </a:t>
                      </a:r>
                    </a:p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Apply the 5 models of Osteopathic Medicine to address the above clinical presentations</a:t>
                      </a:r>
                    </a:p>
                    <a:p>
                      <a:pPr marL="742950" marR="0" lvl="1" indent="-28575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"/>
                        <a:buAutoNum type="arabicPeriod"/>
                        <a:tabLst>
                          <a:tab pos="1003935" algn="l"/>
                        </a:tabLst>
                      </a:pPr>
                      <a:endParaRPr lang="en-US" sz="2800" spc="-5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7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Arial" charset="0"/>
              </a:rPr>
              <a:t>Exam</a:t>
            </a:r>
            <a:endParaRPr lang="en-US" dirty="0"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n-ea"/>
              </a:rPr>
              <a:t>Exam: Tender point at insertion of Ant. Scalene on left, C3 flexed and rotated right, rib 1 elevated on left. She has full AROM shoulders without impingement.</a:t>
            </a:r>
          </a:p>
          <a:p>
            <a:pPr>
              <a:defRPr/>
            </a:pPr>
            <a:r>
              <a:rPr lang="en-US" dirty="0" err="1" smtClean="0">
                <a:ea typeface="+mn-ea"/>
              </a:rPr>
              <a:t>Neuro</a:t>
            </a:r>
            <a:r>
              <a:rPr lang="en-US" dirty="0" smtClean="0"/>
              <a:t>: Reflexes and strength are normal</a:t>
            </a:r>
          </a:p>
          <a:p>
            <a:pPr>
              <a:defRPr/>
            </a:pPr>
            <a:r>
              <a:rPr lang="en-US" dirty="0" smtClean="0"/>
              <a:t>Right radial pulse diminishes with arm abduction and external rotation</a:t>
            </a:r>
          </a:p>
          <a:p>
            <a:pPr>
              <a:defRPr/>
            </a:pPr>
            <a:r>
              <a:rPr lang="en-US" dirty="0" smtClean="0">
                <a:ea typeface="+mn-ea"/>
              </a:rPr>
              <a:t>Cervical spine xrays-unremarkable.</a:t>
            </a:r>
          </a:p>
          <a:p>
            <a:pPr>
              <a:buFont typeface="Wingdings" pitchFamily="2" charset="2"/>
              <a:buNone/>
              <a:defRPr/>
            </a:pP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59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92" y="27543"/>
            <a:ext cx="9208892" cy="675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86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908050"/>
          </a:xfrm>
        </p:spPr>
        <p:txBody>
          <a:bodyPr/>
          <a:lstStyle/>
          <a:p>
            <a:r>
              <a:rPr lang="en-US" dirty="0">
                <a:effectLst/>
                <a:latin typeface="Arial" charset="0"/>
              </a:rPr>
              <a:t>Thoracic Outlet Syndrome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9334" y="1066800"/>
            <a:ext cx="4538133" cy="5410200"/>
          </a:xfrm>
        </p:spPr>
        <p:txBody>
          <a:bodyPr>
            <a:noAutofit/>
          </a:bodyPr>
          <a:lstStyle/>
          <a:p>
            <a:pPr>
              <a:buClr>
                <a:schemeClr val="tx1">
                  <a:shade val="95000"/>
                </a:schemeClr>
              </a:buClr>
              <a:buSzPct val="65000"/>
            </a:pPr>
            <a:r>
              <a:rPr lang="en-US" sz="2400" dirty="0">
                <a:cs typeface="Verdana"/>
              </a:rPr>
              <a:t>Typically presents with pain in the back of the shoulder region into the upper extremities.  May be accompanied by numbness, tingling, weakness, cooling, swelling or discoloration</a:t>
            </a:r>
            <a:r>
              <a:rPr lang="en-US" sz="2400" dirty="0" smtClean="0">
                <a:cs typeface="Verdana"/>
              </a:rPr>
              <a:t>.</a:t>
            </a:r>
            <a:endParaRPr lang="en-US" sz="2400" dirty="0" smtClean="0"/>
          </a:p>
          <a:p>
            <a:r>
              <a:rPr lang="en-US" sz="2400" dirty="0" smtClean="0"/>
              <a:t>Compression </a:t>
            </a:r>
            <a:r>
              <a:rPr lang="en-US" sz="2400" dirty="0"/>
              <a:t>of  </a:t>
            </a:r>
            <a:r>
              <a:rPr lang="en-US" sz="2400" dirty="0" err="1"/>
              <a:t>subclavian</a:t>
            </a:r>
            <a:r>
              <a:rPr lang="en-US" sz="2400" dirty="0"/>
              <a:t> artery or vein, or </a:t>
            </a:r>
            <a:r>
              <a:rPr lang="en-US" sz="2400" u="sng" dirty="0"/>
              <a:t>brachial plexus</a:t>
            </a:r>
            <a:r>
              <a:rPr lang="en-US" sz="2400" dirty="0"/>
              <a:t>, usually C8 and T1</a:t>
            </a:r>
          </a:p>
          <a:p>
            <a:r>
              <a:rPr lang="en-US" sz="2400" dirty="0"/>
              <a:t>Due to dysfunction of upper ribs, clavicle or upper </a:t>
            </a:r>
            <a:r>
              <a:rPr lang="en-US" sz="2400" dirty="0" err="1"/>
              <a:t>thoracics</a:t>
            </a:r>
            <a:r>
              <a:rPr lang="en-US" sz="2400" dirty="0"/>
              <a:t>; cervical ribs; XS tension in middle and anterior </a:t>
            </a:r>
            <a:r>
              <a:rPr lang="en-US" sz="2400" dirty="0" err="1"/>
              <a:t>scalenes</a:t>
            </a:r>
            <a:r>
              <a:rPr lang="en-US" sz="2400" dirty="0"/>
              <a:t>; abnormal insertion of </a:t>
            </a:r>
            <a:r>
              <a:rPr lang="en-US" sz="2400" dirty="0" err="1"/>
              <a:t>pec</a:t>
            </a:r>
            <a:r>
              <a:rPr lang="en-US" sz="2400" dirty="0"/>
              <a:t> minor</a:t>
            </a:r>
          </a:p>
        </p:txBody>
      </p:sp>
      <p:pic>
        <p:nvPicPr>
          <p:cNvPr id="62468" name="Picture 7" descr="TOS-sideb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8400" y="1600200"/>
            <a:ext cx="3793067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4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755650"/>
          </a:xfrm>
        </p:spPr>
        <p:txBody>
          <a:bodyPr/>
          <a:lstStyle/>
          <a:p>
            <a:pPr eaLnBrk="1" hangingPunct="1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Adson</a:t>
            </a:r>
            <a:r>
              <a:rPr lang="ja-JP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’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 Test</a:t>
            </a:r>
          </a:p>
        </p:txBody>
      </p:sp>
      <p:sp>
        <p:nvSpPr>
          <p:cNvPr id="20336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826933" y="990600"/>
            <a:ext cx="5317067" cy="5867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The examiner palpates the radial pulse on the affected arm with the arm at </a:t>
            </a:r>
            <a:r>
              <a:rPr lang="en-US" sz="2400" dirty="0" err="1"/>
              <a:t>pt</a:t>
            </a:r>
            <a:r>
              <a:rPr lang="ja-JP" altLang="en-US" sz="2400" dirty="0"/>
              <a:t>’</a:t>
            </a:r>
            <a:r>
              <a:rPr lang="en-US" sz="2400" dirty="0"/>
              <a:t>s. side.</a:t>
            </a:r>
          </a:p>
          <a:p>
            <a:pPr eaLnBrk="1" hangingPunct="1"/>
            <a:r>
              <a:rPr lang="en-US" sz="2400" dirty="0"/>
              <a:t>As pulse is monitored, examiner </a:t>
            </a:r>
            <a:r>
              <a:rPr lang="en-US" sz="2400" dirty="0" smtClean="0"/>
              <a:t>moves </a:t>
            </a:r>
            <a:r>
              <a:rPr lang="en-US" sz="2400" dirty="0"/>
              <a:t>arm into abduction and external rotation.</a:t>
            </a:r>
          </a:p>
          <a:p>
            <a:pPr eaLnBrk="1" hangingPunct="1"/>
            <a:r>
              <a:rPr lang="en-US" sz="2400" dirty="0"/>
              <a:t>Pt. takes a deep breath &amp; turns head toward the raised arm.</a:t>
            </a:r>
          </a:p>
          <a:p>
            <a:pPr eaLnBrk="1" hangingPunct="1"/>
            <a:r>
              <a:rPr lang="en-US" sz="2400" dirty="0"/>
              <a:t>Positive test:  marked diminution or loss of pulse.</a:t>
            </a:r>
          </a:p>
          <a:p>
            <a:pPr eaLnBrk="1" hangingPunct="1"/>
            <a:r>
              <a:rPr lang="en-US" sz="2400" dirty="0"/>
              <a:t>Indicates:  </a:t>
            </a:r>
            <a:r>
              <a:rPr lang="en-US" sz="2400" dirty="0" err="1"/>
              <a:t>Subclavian</a:t>
            </a:r>
            <a:r>
              <a:rPr lang="en-US" sz="2400" dirty="0"/>
              <a:t> artery compression by cervical rib and/or scalene muscles </a:t>
            </a:r>
            <a:r>
              <a:rPr lang="en-US" sz="2400" dirty="0" smtClean="0"/>
              <a:t>i.e</a:t>
            </a:r>
            <a:r>
              <a:rPr lang="en-US" sz="2400" dirty="0"/>
              <a:t>. </a:t>
            </a:r>
            <a:r>
              <a:rPr lang="en-US" sz="2400" dirty="0">
                <a:solidFill>
                  <a:srgbClr val="FF0000"/>
                </a:solidFill>
              </a:rPr>
              <a:t>Vascular thoracic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outlet syndrome</a:t>
            </a:r>
            <a:r>
              <a:rPr lang="en-US" sz="2400" dirty="0"/>
              <a:t>.</a:t>
            </a:r>
          </a:p>
        </p:txBody>
      </p:sp>
      <p:pic>
        <p:nvPicPr>
          <p:cNvPr id="61444" name="Picture 6" descr="Adson'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37592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4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</a:rPr>
              <a:t>Roos</a:t>
            </a:r>
            <a:r>
              <a:rPr lang="en-US" dirty="0" smtClean="0">
                <a:latin typeface="Arial" charset="0"/>
              </a:rPr>
              <a:t> Test</a:t>
            </a:r>
            <a:endParaRPr lang="en-US" dirty="0">
              <a:effectLst/>
              <a:latin typeface="Arial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370" y="1241778"/>
            <a:ext cx="8758297" cy="2997141"/>
          </a:xfrm>
        </p:spPr>
        <p:txBody>
          <a:bodyPr>
            <a:normAutofit/>
          </a:bodyPr>
          <a:lstStyle/>
          <a:p>
            <a:r>
              <a:rPr lang="en-US" dirty="0" smtClean="0"/>
              <a:t>Have the </a:t>
            </a:r>
            <a:r>
              <a:rPr lang="en-US" dirty="0"/>
              <a:t>patient abduct and externally rotated their arms to 90 degrees then open and close their hands rapidly for 3 minutes.  The test is positive if the patient experiences pain, numbness, </a:t>
            </a:r>
            <a:r>
              <a:rPr lang="en-US" dirty="0" err="1"/>
              <a:t>paresthesias</a:t>
            </a:r>
            <a:r>
              <a:rPr lang="en-US" dirty="0"/>
              <a:t>, or fatigue.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956" y="3833512"/>
            <a:ext cx="3657600" cy="266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5985" y="6368971"/>
            <a:ext cx="344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Roos</a:t>
            </a:r>
            <a:r>
              <a:rPr lang="en-US" dirty="0" smtClean="0"/>
              <a:t>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ffectLst/>
                <a:latin typeface="Arial" charset="0"/>
              </a:rPr>
              <a:t>Causes</a:t>
            </a:r>
            <a:endParaRPr lang="en-US" dirty="0">
              <a:effectLst/>
              <a:latin typeface="Arial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Anatomic</a:t>
            </a:r>
          </a:p>
          <a:p>
            <a:pPr lvl="1"/>
            <a:r>
              <a:rPr lang="en-US" dirty="0" smtClean="0"/>
              <a:t>Cervical ribs- 1% of population</a:t>
            </a:r>
            <a:endParaRPr lang="en-US" dirty="0"/>
          </a:p>
          <a:p>
            <a:pPr lvl="1"/>
            <a:r>
              <a:rPr lang="en-US" dirty="0"/>
              <a:t>Congenital </a:t>
            </a:r>
            <a:r>
              <a:rPr lang="en-US" dirty="0" err="1"/>
              <a:t>fibromuscular</a:t>
            </a:r>
            <a:r>
              <a:rPr lang="en-US" dirty="0"/>
              <a:t> bands are noted in as many as 80% of patients with neurologic TOS </a:t>
            </a:r>
          </a:p>
          <a:p>
            <a:pPr lvl="1"/>
            <a:r>
              <a:rPr lang="en-US" dirty="0"/>
              <a:t>Transverse process of C7 is </a:t>
            </a:r>
            <a:r>
              <a:rPr lang="en-US" dirty="0" smtClean="0"/>
              <a:t>elongated</a:t>
            </a:r>
          </a:p>
          <a:p>
            <a:r>
              <a:rPr lang="en-US" dirty="0" smtClean="0"/>
              <a:t>Trauma/Repetitive Activity</a:t>
            </a:r>
          </a:p>
          <a:p>
            <a:r>
              <a:rPr lang="en-US" dirty="0" smtClean="0"/>
              <a:t>Entrapment in </a:t>
            </a:r>
            <a:r>
              <a:rPr lang="en-US" dirty="0" err="1" smtClean="0"/>
              <a:t>costoclavicular</a:t>
            </a:r>
            <a:r>
              <a:rPr lang="en-US" dirty="0" smtClean="0"/>
              <a:t> space</a:t>
            </a:r>
          </a:p>
          <a:p>
            <a:pPr eaLnBrk="1" hangingPunct="1"/>
            <a:r>
              <a:rPr lang="en-US" dirty="0" smtClean="0"/>
              <a:t>Somatic Dysfunction: Cervical spine, </a:t>
            </a:r>
            <a:r>
              <a:rPr lang="en-US" dirty="0" err="1" smtClean="0"/>
              <a:t>scalenes</a:t>
            </a:r>
            <a:r>
              <a:rPr lang="en-US" dirty="0" smtClean="0"/>
              <a:t>, upper ribs, clavicle, </a:t>
            </a:r>
            <a:r>
              <a:rPr lang="en-US" dirty="0" err="1" smtClean="0"/>
              <a:t>pec</a:t>
            </a:r>
            <a:r>
              <a:rPr lang="en-US" dirty="0" smtClean="0"/>
              <a:t> minor, upper thoracic spine,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14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Arial" charset="0"/>
              </a:rPr>
              <a:t>TOS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OMT (ribs, </a:t>
            </a:r>
            <a:r>
              <a:rPr lang="en-US" dirty="0" err="1"/>
              <a:t>scalenes</a:t>
            </a:r>
            <a:r>
              <a:rPr lang="en-US" dirty="0"/>
              <a:t>, </a:t>
            </a:r>
            <a:r>
              <a:rPr lang="en-US" dirty="0" smtClean="0"/>
              <a:t>clavicle, </a:t>
            </a:r>
            <a:r>
              <a:rPr lang="en-US" dirty="0" err="1" smtClean="0"/>
              <a:t>pec</a:t>
            </a:r>
            <a:r>
              <a:rPr lang="en-US" dirty="0" smtClean="0"/>
              <a:t> minor, cervical </a:t>
            </a:r>
            <a:r>
              <a:rPr lang="en-US" dirty="0"/>
              <a:t>and thoracic vertebra)</a:t>
            </a:r>
          </a:p>
          <a:p>
            <a:r>
              <a:rPr lang="en-US" dirty="0"/>
              <a:t>PT</a:t>
            </a:r>
          </a:p>
          <a:p>
            <a:r>
              <a:rPr lang="en-US" dirty="0"/>
              <a:t>EMG to evaluate for neurogenic </a:t>
            </a:r>
            <a:r>
              <a:rPr lang="en-US" dirty="0" smtClean="0"/>
              <a:t>etiology</a:t>
            </a:r>
            <a:endParaRPr lang="en-US" dirty="0"/>
          </a:p>
          <a:p>
            <a:r>
              <a:rPr lang="en-US" dirty="0"/>
              <a:t>Surgery </a:t>
            </a:r>
            <a:r>
              <a:rPr lang="en-US" dirty="0" smtClean="0"/>
              <a:t>Treatment</a:t>
            </a:r>
            <a:r>
              <a:rPr lang="en-US" dirty="0"/>
              <a:t>:</a:t>
            </a:r>
          </a:p>
          <a:p>
            <a:pPr>
              <a:buFont typeface="Wingdings" charset="0"/>
              <a:buNone/>
            </a:pPr>
            <a:r>
              <a:rPr lang="en-US" dirty="0"/>
              <a:t>   -Decompression depending on the cause</a:t>
            </a:r>
          </a:p>
          <a:p>
            <a:pPr>
              <a:buFont typeface="Wingdings" charset="0"/>
              <a:buNone/>
            </a:pPr>
            <a:r>
              <a:rPr lang="en-US" dirty="0"/>
              <a:t>   -Often 1</a:t>
            </a:r>
            <a:r>
              <a:rPr lang="en-US" baseline="30000" dirty="0"/>
              <a:t>st</a:t>
            </a:r>
            <a:r>
              <a:rPr lang="en-US" dirty="0"/>
              <a:t> rib is removed</a:t>
            </a:r>
          </a:p>
          <a:p>
            <a:pPr>
              <a:buFont typeface="Wingdings" charset="0"/>
              <a:buNone/>
            </a:pPr>
            <a:r>
              <a:rPr lang="en-US" dirty="0"/>
              <a:t>   -Cervical rib removed</a:t>
            </a:r>
          </a:p>
          <a:p>
            <a:pPr>
              <a:buFont typeface="Wingdings" charset="0"/>
              <a:buNone/>
            </a:pPr>
            <a:r>
              <a:rPr lang="en-US" dirty="0"/>
              <a:t>   -Release anterior and middle </a:t>
            </a:r>
            <a:r>
              <a:rPr lang="en-US" dirty="0" err="1"/>
              <a:t>scalenes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6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55 year old female complains of right shoulder pain.  She denies injury and states it has been progressively getting worse for weeks.  PMH is notable for DM and hypothyroidism.  You have a difficult time performing the shoulder exam because every movement seems to cause pain.  You also note restricted active and passive ROM especially in external rotation.  </a:t>
            </a:r>
          </a:p>
        </p:txBody>
      </p:sp>
    </p:spTree>
    <p:extLst>
      <p:ext uri="{BB962C8B-B14F-4D97-AF65-F5344CB8AC3E}">
        <p14:creationId xmlns:p14="http://schemas.microsoft.com/office/powerpoint/2010/main" val="385545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physical exam is very difficult to perform.  </a:t>
            </a:r>
          </a:p>
          <a:p>
            <a:r>
              <a:rPr lang="en-US" dirty="0" smtClean="0"/>
              <a:t>On active ROM you find</a:t>
            </a:r>
          </a:p>
          <a:p>
            <a:pPr lvl="1"/>
            <a:r>
              <a:rPr lang="en-US" dirty="0" smtClean="0"/>
              <a:t>Abduction: Right 75 degrees; Left 160 degrees</a:t>
            </a:r>
          </a:p>
          <a:p>
            <a:pPr lvl="1"/>
            <a:r>
              <a:rPr lang="en-US" dirty="0" smtClean="0"/>
              <a:t>Flexion: Right 90 degrees; Left 180 degrees</a:t>
            </a:r>
          </a:p>
          <a:p>
            <a:pPr lvl="1"/>
            <a:r>
              <a:rPr lang="en-US" dirty="0" smtClean="0"/>
              <a:t>Ext. Rotation:  Right 30 degrees; Left 75 degrees</a:t>
            </a:r>
          </a:p>
          <a:p>
            <a:pPr lvl="2"/>
            <a:r>
              <a:rPr lang="en-US" dirty="0" smtClean="0"/>
              <a:t>When arm abducted to 90 degrees with elbow at 90 degrees</a:t>
            </a:r>
          </a:p>
          <a:p>
            <a:pPr lvl="1"/>
            <a:r>
              <a:rPr lang="en-US" dirty="0" smtClean="0"/>
              <a:t>Int. Rotation:  Unable to place right arm behind small of her back; left arm can reach small of her back</a:t>
            </a:r>
          </a:p>
          <a:p>
            <a:r>
              <a:rPr lang="en-US" dirty="0" smtClean="0"/>
              <a:t>Passive ROM</a:t>
            </a:r>
          </a:p>
          <a:p>
            <a:pPr lvl="1"/>
            <a:r>
              <a:rPr lang="en-US" dirty="0" smtClean="0"/>
              <a:t>Similar findings to active ROM</a:t>
            </a:r>
          </a:p>
          <a:p>
            <a:r>
              <a:rPr lang="en-US" dirty="0" smtClean="0"/>
              <a:t>Tenderness noted along deltoid, </a:t>
            </a:r>
            <a:r>
              <a:rPr lang="en-US" dirty="0" err="1" smtClean="0"/>
              <a:t>teres</a:t>
            </a:r>
            <a:r>
              <a:rPr lang="en-US" dirty="0" smtClean="0"/>
              <a:t> minor, and </a:t>
            </a:r>
            <a:r>
              <a:rPr lang="en-US" dirty="0" err="1" smtClean="0"/>
              <a:t>subscapularis</a:t>
            </a:r>
            <a:r>
              <a:rPr lang="en-US" dirty="0" smtClean="0"/>
              <a:t> muscles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/>
              <a:t>Adhesive Capsulitis</a:t>
            </a:r>
            <a:br>
              <a:rPr lang="en-US" sz="4000"/>
            </a:br>
            <a:r>
              <a:rPr lang="en-US" sz="4000"/>
              <a:t>“frozen shoulder”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5181600" cy="556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Insidious onset of stiff, painful shoulder with or without inciting injury</a:t>
            </a:r>
            <a:endParaRPr lang="en-US" dirty="0"/>
          </a:p>
          <a:p>
            <a:pPr>
              <a:defRPr/>
            </a:pPr>
            <a:r>
              <a:rPr lang="en-US" dirty="0" smtClean="0"/>
              <a:t>Significantly decreased GH ROM </a:t>
            </a:r>
            <a:r>
              <a:rPr lang="en-US" dirty="0"/>
              <a:t>- Active and Passive</a:t>
            </a:r>
          </a:p>
          <a:p>
            <a:pPr lvl="1">
              <a:defRPr/>
            </a:pPr>
            <a:r>
              <a:rPr lang="en-US" dirty="0"/>
              <a:t>External </a:t>
            </a:r>
            <a:r>
              <a:rPr lang="en-US" dirty="0" smtClean="0"/>
              <a:t>Rotation up to 50%</a:t>
            </a:r>
            <a:endParaRPr lang="en-US" dirty="0"/>
          </a:p>
          <a:p>
            <a:pPr lvl="1">
              <a:defRPr/>
            </a:pPr>
            <a:r>
              <a:rPr lang="en-US" dirty="0"/>
              <a:t>Internal </a:t>
            </a:r>
            <a:r>
              <a:rPr lang="en-US" dirty="0" smtClean="0"/>
              <a:t>Rotation (unable to touch thumb to belt)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Abduction less than 90 degrees</a:t>
            </a:r>
          </a:p>
          <a:p>
            <a:pPr lvl="1">
              <a:defRPr/>
            </a:pPr>
            <a:r>
              <a:rPr lang="en-US" dirty="0" smtClean="0"/>
              <a:t>Less than 135 degrees of flexion</a:t>
            </a: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017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17067" y="1600201"/>
            <a:ext cx="3826933" cy="45307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Inflammation</a:t>
            </a:r>
          </a:p>
          <a:p>
            <a:pPr>
              <a:defRPr/>
            </a:pPr>
            <a:r>
              <a:rPr lang="en-US" dirty="0"/>
              <a:t>Fibrous changes in periarticular soft tissue</a:t>
            </a:r>
          </a:p>
          <a:p>
            <a:pPr>
              <a:defRPr/>
            </a:pPr>
            <a:r>
              <a:rPr lang="en-US" dirty="0"/>
              <a:t>Decreased joint volume - confirmed by arthography</a:t>
            </a:r>
          </a:p>
          <a:p>
            <a:pPr>
              <a:defRPr/>
            </a:pPr>
            <a:r>
              <a:rPr lang="en-US" dirty="0" smtClean="0"/>
              <a:t>Osteoarthritis- also causes loss of active and passive ROM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7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Factors Predisposing to Development of Adhesive Capsulitis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6801"/>
            <a:ext cx="4504267" cy="50641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Immobility (side effect of basic treatment at times)-Trauma, CVA</a:t>
            </a:r>
          </a:p>
          <a:p>
            <a:pPr>
              <a:defRPr/>
            </a:pPr>
            <a:r>
              <a:rPr lang="en-US" dirty="0" smtClean="0"/>
              <a:t>40-60 years of age</a:t>
            </a:r>
          </a:p>
          <a:p>
            <a:pPr>
              <a:defRPr/>
            </a:pPr>
            <a:r>
              <a:rPr lang="en-US" dirty="0" smtClean="0"/>
              <a:t>Female</a:t>
            </a:r>
          </a:p>
          <a:p>
            <a:pPr>
              <a:defRPr/>
            </a:pPr>
            <a:r>
              <a:rPr lang="en-US" dirty="0" smtClean="0"/>
              <a:t>Diabetes (up to 10 times more prevalent than non-DM)</a:t>
            </a:r>
          </a:p>
          <a:p>
            <a:pPr>
              <a:defRPr/>
            </a:pPr>
            <a:r>
              <a:rPr lang="en-US" dirty="0" smtClean="0"/>
              <a:t>Thyroid disease</a:t>
            </a:r>
          </a:p>
          <a:p>
            <a:pPr>
              <a:defRPr/>
            </a:pPr>
            <a:r>
              <a:rPr lang="en-US" dirty="0" smtClean="0"/>
              <a:t>Humeral lesions, </a:t>
            </a:r>
            <a:r>
              <a:rPr lang="en-US" dirty="0" err="1" smtClean="0"/>
              <a:t>eg</a:t>
            </a:r>
            <a:r>
              <a:rPr lang="en-US" dirty="0" smtClean="0"/>
              <a:t>. OA</a:t>
            </a:r>
          </a:p>
          <a:p>
            <a:pPr>
              <a:defRPr/>
            </a:pPr>
            <a:r>
              <a:rPr lang="en-US" dirty="0" smtClean="0"/>
              <a:t>Personality disorder</a:t>
            </a:r>
          </a:p>
          <a:p>
            <a:pPr>
              <a:defRPr/>
            </a:pPr>
            <a:r>
              <a:rPr lang="en-US" dirty="0" smtClean="0"/>
              <a:t>Autoimmune disease</a:t>
            </a:r>
            <a:endParaRPr lang="en-US" dirty="0"/>
          </a:p>
        </p:txBody>
      </p:sp>
      <p:pic>
        <p:nvPicPr>
          <p:cNvPr id="64516" name="Content Placeholder 4" descr="Mosbys 19_24a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3867" y="1828800"/>
            <a:ext cx="4030133" cy="4419600"/>
          </a:xfrm>
        </p:spPr>
      </p:pic>
    </p:spTree>
    <p:extLst>
      <p:ext uri="{BB962C8B-B14F-4D97-AF65-F5344CB8AC3E}">
        <p14:creationId xmlns:p14="http://schemas.microsoft.com/office/powerpoint/2010/main" val="122950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9842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ROM (continued)</a:t>
            </a:r>
          </a:p>
        </p:txBody>
      </p:sp>
      <p:pic>
        <p:nvPicPr>
          <p:cNvPr id="41987" name="Picture 8" descr="rotation in abduction- internal rotation posteriorl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267" y="1752600"/>
            <a:ext cx="3996267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9" descr="Rotation with arm at si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8400" y="1447800"/>
            <a:ext cx="3725333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10" descr="horizontal plan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8400" y="4189414"/>
            <a:ext cx="3793067" cy="2363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5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Range of Motion (continued)</a:t>
            </a:r>
          </a:p>
        </p:txBody>
      </p:sp>
      <p:sp>
        <p:nvSpPr>
          <p:cNvPr id="19845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75733" y="1600200"/>
            <a:ext cx="4064000" cy="792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Please note that normal ROMs vary according to certain sources, but the main point is to document a baseline, and measure progress during treatment</a:t>
            </a:r>
          </a:p>
          <a:p>
            <a:pPr eaLnBrk="1" hangingPunct="1">
              <a:defRPr/>
            </a:pPr>
            <a:r>
              <a:rPr lang="en-US" dirty="0" smtClean="0"/>
              <a:t>Compare to patients “normal” side</a:t>
            </a:r>
            <a:endParaRPr lang="en-US" sz="2800" dirty="0" smtClean="0"/>
          </a:p>
        </p:txBody>
      </p:sp>
      <p:pic>
        <p:nvPicPr>
          <p:cNvPr id="43013" name="Picture 8" descr="Mosby's Book Figure C and 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6701" y="1957388"/>
            <a:ext cx="2633133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Adhesive Capsulitis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Aggressive ROM exercises</a:t>
            </a:r>
          </a:p>
          <a:p>
            <a:pPr lvl="2"/>
            <a:r>
              <a:rPr lang="en-US" dirty="0" smtClean="0"/>
              <a:t>Physical Therapy</a:t>
            </a:r>
          </a:p>
          <a:p>
            <a:pPr lvl="2"/>
            <a:r>
              <a:rPr lang="en-US" dirty="0" smtClean="0"/>
              <a:t>OMM- Spencer techniques</a:t>
            </a:r>
          </a:p>
          <a:p>
            <a:pPr lvl="1"/>
            <a:r>
              <a:rPr lang="en-US" dirty="0" smtClean="0"/>
              <a:t>Some people recommend corticosteroid injections to decrease inflammation</a:t>
            </a:r>
          </a:p>
          <a:p>
            <a:pPr lvl="1"/>
            <a:r>
              <a:rPr lang="en-US" dirty="0" smtClean="0"/>
              <a:t>Most will get better with time on their own</a:t>
            </a:r>
          </a:p>
          <a:p>
            <a:pPr lvl="2"/>
            <a:r>
              <a:rPr lang="en-US" dirty="0" smtClean="0"/>
              <a:t>From months to several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5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1177</Words>
  <Application>Microsoft Macintosh PowerPoint</Application>
  <PresentationFormat>On-screen Show (4:3)</PresentationFormat>
  <Paragraphs>126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Upper Extremity Somatic Dysfunction</vt:lpstr>
      <vt:lpstr>Objectives</vt:lpstr>
      <vt:lpstr>Case 1</vt:lpstr>
      <vt:lpstr>Physical Exam</vt:lpstr>
      <vt:lpstr>Adhesive Capsulitis “frozen shoulder”</vt:lpstr>
      <vt:lpstr>Factors Predisposing to Development of Adhesive Capsulitis</vt:lpstr>
      <vt:lpstr>ROM (continued)</vt:lpstr>
      <vt:lpstr>Range of Motion (continued)</vt:lpstr>
      <vt:lpstr>Adhesive Capsulitis</vt:lpstr>
      <vt:lpstr>Case</vt:lpstr>
      <vt:lpstr>Rotator Cuff Testing</vt:lpstr>
      <vt:lpstr>Rotator Cuff Impingement</vt:lpstr>
      <vt:lpstr>PowerPoint Presentation</vt:lpstr>
      <vt:lpstr>Osteopathic Considerations</vt:lpstr>
      <vt:lpstr>Clavicular Motion</vt:lpstr>
      <vt:lpstr>OMM for Clavicle</vt:lpstr>
      <vt:lpstr>Shoulder Exam Video</vt:lpstr>
      <vt:lpstr>Counterstrain</vt:lpstr>
      <vt:lpstr>Case</vt:lpstr>
      <vt:lpstr>Exam</vt:lpstr>
      <vt:lpstr>PowerPoint Presentation</vt:lpstr>
      <vt:lpstr>Thoracic Outlet Syndrome</vt:lpstr>
      <vt:lpstr>Adson’s Test</vt:lpstr>
      <vt:lpstr>Roos Test</vt:lpstr>
      <vt:lpstr>Causes</vt:lpstr>
      <vt:lpstr>TOS Treatment</vt:lpstr>
    </vt:vector>
  </TitlesOfParts>
  <Company>UNTHSC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Extremity Somatic Dysfunction</dc:title>
  <dc:creator>Ryan Seals</dc:creator>
  <cp:lastModifiedBy>Ryan Seals</cp:lastModifiedBy>
  <cp:revision>9</cp:revision>
  <dcterms:created xsi:type="dcterms:W3CDTF">2016-04-27T15:29:16Z</dcterms:created>
  <dcterms:modified xsi:type="dcterms:W3CDTF">2016-10-26T16:03:13Z</dcterms:modified>
</cp:coreProperties>
</file>